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2" r:id="rId1"/>
  </p:sldMasterIdLst>
  <p:notesMasterIdLst>
    <p:notesMasterId r:id="rId39"/>
  </p:notesMasterIdLst>
  <p:sldIdLst>
    <p:sldId id="280" r:id="rId2"/>
    <p:sldId id="284" r:id="rId3"/>
    <p:sldId id="334" r:id="rId4"/>
    <p:sldId id="295" r:id="rId5"/>
    <p:sldId id="293" r:id="rId6"/>
    <p:sldId id="296" r:id="rId7"/>
    <p:sldId id="297" r:id="rId8"/>
    <p:sldId id="279" r:id="rId9"/>
    <p:sldId id="298" r:id="rId10"/>
    <p:sldId id="339" r:id="rId11"/>
    <p:sldId id="315" r:id="rId12"/>
    <p:sldId id="301" r:id="rId13"/>
    <p:sldId id="308" r:id="rId14"/>
    <p:sldId id="330" r:id="rId15"/>
    <p:sldId id="337" r:id="rId16"/>
    <p:sldId id="336" r:id="rId17"/>
    <p:sldId id="341" r:id="rId18"/>
    <p:sldId id="303" r:id="rId19"/>
    <p:sldId id="310" r:id="rId20"/>
    <p:sldId id="338" r:id="rId21"/>
    <p:sldId id="316" r:id="rId22"/>
    <p:sldId id="312" r:id="rId23"/>
    <p:sldId id="313" r:id="rId24"/>
    <p:sldId id="317" r:id="rId25"/>
    <p:sldId id="318" r:id="rId26"/>
    <p:sldId id="321" r:id="rId27"/>
    <p:sldId id="319" r:id="rId28"/>
    <p:sldId id="320" r:id="rId29"/>
    <p:sldId id="322" r:id="rId30"/>
    <p:sldId id="323" r:id="rId31"/>
    <p:sldId id="324" r:id="rId32"/>
    <p:sldId id="328" r:id="rId33"/>
    <p:sldId id="340" r:id="rId34"/>
    <p:sldId id="329" r:id="rId35"/>
    <p:sldId id="305" r:id="rId36"/>
    <p:sldId id="331" r:id="rId37"/>
    <p:sldId id="333"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0748" autoAdjust="0"/>
  </p:normalViewPr>
  <p:slideViewPr>
    <p:cSldViewPr snapToGrid="0">
      <p:cViewPr varScale="1">
        <p:scale>
          <a:sx n="116" d="100"/>
          <a:sy n="116" d="100"/>
        </p:scale>
        <p:origin x="96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E1C99A-CCAC-4D78-AAF8-29517F1C98F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F578DAC-2841-40ED-9D89-CD89A0D5DEB5}">
      <dgm:prSet/>
      <dgm:spPr/>
      <dgm:t>
        <a:bodyPr/>
        <a:lstStyle/>
        <a:p>
          <a:r>
            <a:rPr lang="en-US" dirty="0"/>
            <a:t>The number of EVs and the demand for EV charging stations in NYS in 2023</a:t>
          </a:r>
        </a:p>
      </dgm:t>
    </dgm:pt>
    <dgm:pt modelId="{844019E9-9A42-4F38-BEB4-3DA63004C1FC}" type="parTrans" cxnId="{C0F54178-7CD1-4705-92B2-98B43BD1168C}">
      <dgm:prSet/>
      <dgm:spPr/>
      <dgm:t>
        <a:bodyPr/>
        <a:lstStyle/>
        <a:p>
          <a:endParaRPr lang="en-US"/>
        </a:p>
      </dgm:t>
    </dgm:pt>
    <dgm:pt modelId="{5E805080-EE01-4646-8FD4-C28F02C444B5}" type="sibTrans" cxnId="{C0F54178-7CD1-4705-92B2-98B43BD1168C}">
      <dgm:prSet/>
      <dgm:spPr/>
      <dgm:t>
        <a:bodyPr/>
        <a:lstStyle/>
        <a:p>
          <a:endParaRPr lang="en-US"/>
        </a:p>
      </dgm:t>
    </dgm:pt>
    <dgm:pt modelId="{AEAB5E74-974E-42E5-A1B6-84590B953773}">
      <dgm:prSet/>
      <dgm:spPr/>
      <dgm:t>
        <a:bodyPr/>
        <a:lstStyle/>
        <a:p>
          <a:r>
            <a:rPr lang="en-US"/>
            <a:t>The total EV Adoption from 2020 to 2050 in NYS</a:t>
          </a:r>
        </a:p>
      </dgm:t>
    </dgm:pt>
    <dgm:pt modelId="{6ED8A1E4-C77E-4387-8A93-804A0961FFFF}" type="parTrans" cxnId="{CFE02810-32A3-43FB-BD0A-1B922125B8DA}">
      <dgm:prSet/>
      <dgm:spPr/>
      <dgm:t>
        <a:bodyPr/>
        <a:lstStyle/>
        <a:p>
          <a:endParaRPr lang="en-US"/>
        </a:p>
      </dgm:t>
    </dgm:pt>
    <dgm:pt modelId="{E53EB42D-2D95-4D1A-9E38-9C868D44CBDE}" type="sibTrans" cxnId="{CFE02810-32A3-43FB-BD0A-1B922125B8DA}">
      <dgm:prSet/>
      <dgm:spPr/>
      <dgm:t>
        <a:bodyPr/>
        <a:lstStyle/>
        <a:p>
          <a:endParaRPr lang="en-US"/>
        </a:p>
      </dgm:t>
    </dgm:pt>
    <dgm:pt modelId="{F6515C3F-752B-4980-A161-583761486CFD}">
      <dgm:prSet/>
      <dgm:spPr/>
      <dgm:t>
        <a:bodyPr/>
        <a:lstStyle/>
        <a:p>
          <a:r>
            <a:rPr lang="en-US"/>
            <a:t>The Electrical Infrastructure Sustainability for EVs in NYS  by 2050 </a:t>
          </a:r>
        </a:p>
      </dgm:t>
    </dgm:pt>
    <dgm:pt modelId="{623DA8D5-320C-4DE4-BD76-2F8643A180BD}" type="parTrans" cxnId="{FF9473FA-8F25-4ECD-8E55-9DB5458ECD05}">
      <dgm:prSet/>
      <dgm:spPr/>
      <dgm:t>
        <a:bodyPr/>
        <a:lstStyle/>
        <a:p>
          <a:endParaRPr lang="en-US"/>
        </a:p>
      </dgm:t>
    </dgm:pt>
    <dgm:pt modelId="{B62152CD-0EC0-4CD2-9AAC-322F49F1EFF6}" type="sibTrans" cxnId="{FF9473FA-8F25-4ECD-8E55-9DB5458ECD05}">
      <dgm:prSet/>
      <dgm:spPr/>
      <dgm:t>
        <a:bodyPr/>
        <a:lstStyle/>
        <a:p>
          <a:endParaRPr lang="en-US"/>
        </a:p>
      </dgm:t>
    </dgm:pt>
    <dgm:pt modelId="{4B23EA09-F7B9-488A-996A-CACC818AEDD7}" type="pres">
      <dgm:prSet presAssocID="{31E1C99A-CCAC-4D78-AAF8-29517F1C98FC}" presName="linear" presStyleCnt="0">
        <dgm:presLayoutVars>
          <dgm:animLvl val="lvl"/>
          <dgm:resizeHandles val="exact"/>
        </dgm:presLayoutVars>
      </dgm:prSet>
      <dgm:spPr/>
    </dgm:pt>
    <dgm:pt modelId="{2909D537-2273-43A7-BC5C-04E507EA10A3}" type="pres">
      <dgm:prSet presAssocID="{8F578DAC-2841-40ED-9D89-CD89A0D5DEB5}" presName="parentText" presStyleLbl="node1" presStyleIdx="0" presStyleCnt="3" custLinFactNeighborY="-77571">
        <dgm:presLayoutVars>
          <dgm:chMax val="0"/>
          <dgm:bulletEnabled val="1"/>
        </dgm:presLayoutVars>
      </dgm:prSet>
      <dgm:spPr/>
    </dgm:pt>
    <dgm:pt modelId="{51C06F94-7E3B-468C-9E7A-F7932929D5A9}" type="pres">
      <dgm:prSet presAssocID="{5E805080-EE01-4646-8FD4-C28F02C444B5}" presName="spacer" presStyleCnt="0"/>
      <dgm:spPr/>
    </dgm:pt>
    <dgm:pt modelId="{1A0D7FAB-5A14-41E1-855D-A2BC957E2A46}" type="pres">
      <dgm:prSet presAssocID="{AEAB5E74-974E-42E5-A1B6-84590B953773}" presName="parentText" presStyleLbl="node1" presStyleIdx="1" presStyleCnt="3" custLinFactNeighborX="301" custLinFactNeighborY="10791">
        <dgm:presLayoutVars>
          <dgm:chMax val="0"/>
          <dgm:bulletEnabled val="1"/>
        </dgm:presLayoutVars>
      </dgm:prSet>
      <dgm:spPr/>
    </dgm:pt>
    <dgm:pt modelId="{C3CFE451-A26C-4C19-B42C-DCCEF98E17B0}" type="pres">
      <dgm:prSet presAssocID="{E53EB42D-2D95-4D1A-9E38-9C868D44CBDE}" presName="spacer" presStyleCnt="0"/>
      <dgm:spPr/>
    </dgm:pt>
    <dgm:pt modelId="{EE6181E7-677E-4BC2-B685-D06663F6C697}" type="pres">
      <dgm:prSet presAssocID="{F6515C3F-752B-4980-A161-583761486CFD}" presName="parentText" presStyleLbl="node1" presStyleIdx="2" presStyleCnt="3">
        <dgm:presLayoutVars>
          <dgm:chMax val="0"/>
          <dgm:bulletEnabled val="1"/>
        </dgm:presLayoutVars>
      </dgm:prSet>
      <dgm:spPr/>
    </dgm:pt>
  </dgm:ptLst>
  <dgm:cxnLst>
    <dgm:cxn modelId="{C715240E-27D7-49A3-AEAE-005803529935}" type="presOf" srcId="{31E1C99A-CCAC-4D78-AAF8-29517F1C98FC}" destId="{4B23EA09-F7B9-488A-996A-CACC818AEDD7}" srcOrd="0" destOrd="0" presId="urn:microsoft.com/office/officeart/2005/8/layout/vList2"/>
    <dgm:cxn modelId="{CFE02810-32A3-43FB-BD0A-1B922125B8DA}" srcId="{31E1C99A-CCAC-4D78-AAF8-29517F1C98FC}" destId="{AEAB5E74-974E-42E5-A1B6-84590B953773}" srcOrd="1" destOrd="0" parTransId="{6ED8A1E4-C77E-4387-8A93-804A0961FFFF}" sibTransId="{E53EB42D-2D95-4D1A-9E38-9C868D44CBDE}"/>
    <dgm:cxn modelId="{AF26FE14-1A0E-459E-A350-F79E5E866285}" type="presOf" srcId="{AEAB5E74-974E-42E5-A1B6-84590B953773}" destId="{1A0D7FAB-5A14-41E1-855D-A2BC957E2A46}" srcOrd="0" destOrd="0" presId="urn:microsoft.com/office/officeart/2005/8/layout/vList2"/>
    <dgm:cxn modelId="{E7BE7734-7B50-4C1D-B8B1-0376349BEC98}" type="presOf" srcId="{F6515C3F-752B-4980-A161-583761486CFD}" destId="{EE6181E7-677E-4BC2-B685-D06663F6C697}" srcOrd="0" destOrd="0" presId="urn:microsoft.com/office/officeart/2005/8/layout/vList2"/>
    <dgm:cxn modelId="{C0F54178-7CD1-4705-92B2-98B43BD1168C}" srcId="{31E1C99A-CCAC-4D78-AAF8-29517F1C98FC}" destId="{8F578DAC-2841-40ED-9D89-CD89A0D5DEB5}" srcOrd="0" destOrd="0" parTransId="{844019E9-9A42-4F38-BEB4-3DA63004C1FC}" sibTransId="{5E805080-EE01-4646-8FD4-C28F02C444B5}"/>
    <dgm:cxn modelId="{FF9473FA-8F25-4ECD-8E55-9DB5458ECD05}" srcId="{31E1C99A-CCAC-4D78-AAF8-29517F1C98FC}" destId="{F6515C3F-752B-4980-A161-583761486CFD}" srcOrd="2" destOrd="0" parTransId="{623DA8D5-320C-4DE4-BD76-2F8643A180BD}" sibTransId="{B62152CD-0EC0-4CD2-9AAC-322F49F1EFF6}"/>
    <dgm:cxn modelId="{77516FFC-C439-4901-9838-1417291D7269}" type="presOf" srcId="{8F578DAC-2841-40ED-9D89-CD89A0D5DEB5}" destId="{2909D537-2273-43A7-BC5C-04E507EA10A3}" srcOrd="0" destOrd="0" presId="urn:microsoft.com/office/officeart/2005/8/layout/vList2"/>
    <dgm:cxn modelId="{928CFB44-7554-47C4-9937-84A808A3672E}" type="presParOf" srcId="{4B23EA09-F7B9-488A-996A-CACC818AEDD7}" destId="{2909D537-2273-43A7-BC5C-04E507EA10A3}" srcOrd="0" destOrd="0" presId="urn:microsoft.com/office/officeart/2005/8/layout/vList2"/>
    <dgm:cxn modelId="{50C681A7-CF00-4D7D-AEDC-CC9B44FB34CA}" type="presParOf" srcId="{4B23EA09-F7B9-488A-996A-CACC818AEDD7}" destId="{51C06F94-7E3B-468C-9E7A-F7932929D5A9}" srcOrd="1" destOrd="0" presId="urn:microsoft.com/office/officeart/2005/8/layout/vList2"/>
    <dgm:cxn modelId="{D7B64660-FAE0-4141-960C-E6A422FB61C8}" type="presParOf" srcId="{4B23EA09-F7B9-488A-996A-CACC818AEDD7}" destId="{1A0D7FAB-5A14-41E1-855D-A2BC957E2A46}" srcOrd="2" destOrd="0" presId="urn:microsoft.com/office/officeart/2005/8/layout/vList2"/>
    <dgm:cxn modelId="{DFAE9E8E-4B07-41B9-A9FF-36F4BAA8AD54}" type="presParOf" srcId="{4B23EA09-F7B9-488A-996A-CACC818AEDD7}" destId="{C3CFE451-A26C-4C19-B42C-DCCEF98E17B0}" srcOrd="3" destOrd="0" presId="urn:microsoft.com/office/officeart/2005/8/layout/vList2"/>
    <dgm:cxn modelId="{2C66EA0E-58D9-434B-A6E9-28CF25522E5C}" type="presParOf" srcId="{4B23EA09-F7B9-488A-996A-CACC818AEDD7}" destId="{EE6181E7-677E-4BC2-B685-D06663F6C697}"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E1C99A-CCAC-4D78-AAF8-29517F1C98F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F578DAC-2841-40ED-9D89-CD89A0D5DEB5}">
      <dgm:prSet custT="1"/>
      <dgm:spPr/>
      <dgm:t>
        <a:bodyPr/>
        <a:lstStyle/>
        <a:p>
          <a:pPr algn="ctr"/>
          <a:r>
            <a:rPr lang="en-CA" sz="2000" dirty="0"/>
            <a:t>Breakdown of annual electric energy </a:t>
          </a:r>
          <a:r>
            <a:rPr lang="en-CA" sz="2000" b="0" i="1" u="none" dirty="0"/>
            <a:t>generation</a:t>
          </a:r>
          <a:r>
            <a:rPr lang="en-CA" sz="2000" dirty="0"/>
            <a:t> </a:t>
          </a:r>
        </a:p>
        <a:p>
          <a:pPr algn="ctr"/>
          <a:r>
            <a:rPr lang="en-CA" sz="2000" dirty="0"/>
            <a:t>in each state from 1990 to 2020</a:t>
          </a:r>
          <a:endParaRPr lang="en-US" sz="2000" dirty="0"/>
        </a:p>
      </dgm:t>
    </dgm:pt>
    <dgm:pt modelId="{844019E9-9A42-4F38-BEB4-3DA63004C1FC}" type="parTrans" cxnId="{C0F54178-7CD1-4705-92B2-98B43BD1168C}">
      <dgm:prSet/>
      <dgm:spPr/>
      <dgm:t>
        <a:bodyPr/>
        <a:lstStyle/>
        <a:p>
          <a:endParaRPr lang="en-US"/>
        </a:p>
      </dgm:t>
    </dgm:pt>
    <dgm:pt modelId="{5E805080-EE01-4646-8FD4-C28F02C444B5}" type="sibTrans" cxnId="{C0F54178-7CD1-4705-92B2-98B43BD1168C}">
      <dgm:prSet/>
      <dgm:spPr/>
      <dgm:t>
        <a:bodyPr/>
        <a:lstStyle/>
        <a:p>
          <a:endParaRPr lang="en-US"/>
        </a:p>
      </dgm:t>
    </dgm:pt>
    <dgm:pt modelId="{AEAB5E74-974E-42E5-A1B6-84590B953773}">
      <dgm:prSet custT="1"/>
      <dgm:spPr/>
      <dgm:t>
        <a:bodyPr/>
        <a:lstStyle/>
        <a:p>
          <a:pPr algn="ctr"/>
          <a:r>
            <a:rPr lang="en-CA" sz="2000" dirty="0"/>
            <a:t>Breakdown of annual electric energy </a:t>
          </a:r>
          <a:r>
            <a:rPr lang="en-CA" sz="2000" b="0" i="1" dirty="0"/>
            <a:t>consumption</a:t>
          </a:r>
          <a:endParaRPr lang="en-CA" sz="2000" dirty="0"/>
        </a:p>
        <a:p>
          <a:pPr algn="ctr"/>
          <a:r>
            <a:rPr lang="en-CA" sz="2000" dirty="0"/>
            <a:t>in each state from 2000 to 2018</a:t>
          </a:r>
          <a:endParaRPr lang="en-US" sz="2000" dirty="0"/>
        </a:p>
      </dgm:t>
    </dgm:pt>
    <dgm:pt modelId="{6ED8A1E4-C77E-4387-8A93-804A0961FFFF}" type="parTrans" cxnId="{CFE02810-32A3-43FB-BD0A-1B922125B8DA}">
      <dgm:prSet/>
      <dgm:spPr/>
      <dgm:t>
        <a:bodyPr/>
        <a:lstStyle/>
        <a:p>
          <a:endParaRPr lang="en-US"/>
        </a:p>
      </dgm:t>
    </dgm:pt>
    <dgm:pt modelId="{E53EB42D-2D95-4D1A-9E38-9C868D44CBDE}" type="sibTrans" cxnId="{CFE02810-32A3-43FB-BD0A-1B922125B8DA}">
      <dgm:prSet/>
      <dgm:spPr/>
      <dgm:t>
        <a:bodyPr/>
        <a:lstStyle/>
        <a:p>
          <a:endParaRPr lang="en-US"/>
        </a:p>
      </dgm:t>
    </dgm:pt>
    <dgm:pt modelId="{4B23EA09-F7B9-488A-996A-CACC818AEDD7}" type="pres">
      <dgm:prSet presAssocID="{31E1C99A-CCAC-4D78-AAF8-29517F1C98FC}" presName="linear" presStyleCnt="0">
        <dgm:presLayoutVars>
          <dgm:animLvl val="lvl"/>
          <dgm:resizeHandles val="exact"/>
        </dgm:presLayoutVars>
      </dgm:prSet>
      <dgm:spPr/>
    </dgm:pt>
    <dgm:pt modelId="{2909D537-2273-43A7-BC5C-04E507EA10A3}" type="pres">
      <dgm:prSet presAssocID="{8F578DAC-2841-40ED-9D89-CD89A0D5DEB5}" presName="parentText" presStyleLbl="node1" presStyleIdx="0" presStyleCnt="2" custScaleX="78510" custScaleY="85493" custLinFactNeighborX="-2674" custLinFactNeighborY="52515">
        <dgm:presLayoutVars>
          <dgm:chMax val="0"/>
          <dgm:bulletEnabled val="1"/>
        </dgm:presLayoutVars>
      </dgm:prSet>
      <dgm:spPr/>
    </dgm:pt>
    <dgm:pt modelId="{51C06F94-7E3B-468C-9E7A-F7932929D5A9}" type="pres">
      <dgm:prSet presAssocID="{5E805080-EE01-4646-8FD4-C28F02C444B5}" presName="spacer" presStyleCnt="0"/>
      <dgm:spPr/>
    </dgm:pt>
    <dgm:pt modelId="{1A0D7FAB-5A14-41E1-855D-A2BC957E2A46}" type="pres">
      <dgm:prSet presAssocID="{AEAB5E74-974E-42E5-A1B6-84590B953773}" presName="parentText" presStyleLbl="node1" presStyleIdx="1" presStyleCnt="2" custScaleX="79391" custScaleY="83658" custLinFactNeighborX="-2814" custLinFactNeighborY="-21818">
        <dgm:presLayoutVars>
          <dgm:chMax val="0"/>
          <dgm:bulletEnabled val="1"/>
        </dgm:presLayoutVars>
      </dgm:prSet>
      <dgm:spPr/>
    </dgm:pt>
  </dgm:ptLst>
  <dgm:cxnLst>
    <dgm:cxn modelId="{C715240E-27D7-49A3-AEAE-005803529935}" type="presOf" srcId="{31E1C99A-CCAC-4D78-AAF8-29517F1C98FC}" destId="{4B23EA09-F7B9-488A-996A-CACC818AEDD7}" srcOrd="0" destOrd="0" presId="urn:microsoft.com/office/officeart/2005/8/layout/vList2"/>
    <dgm:cxn modelId="{CFE02810-32A3-43FB-BD0A-1B922125B8DA}" srcId="{31E1C99A-CCAC-4D78-AAF8-29517F1C98FC}" destId="{AEAB5E74-974E-42E5-A1B6-84590B953773}" srcOrd="1" destOrd="0" parTransId="{6ED8A1E4-C77E-4387-8A93-804A0961FFFF}" sibTransId="{E53EB42D-2D95-4D1A-9E38-9C868D44CBDE}"/>
    <dgm:cxn modelId="{AF26FE14-1A0E-459E-A350-F79E5E866285}" type="presOf" srcId="{AEAB5E74-974E-42E5-A1B6-84590B953773}" destId="{1A0D7FAB-5A14-41E1-855D-A2BC957E2A46}" srcOrd="0" destOrd="0" presId="urn:microsoft.com/office/officeart/2005/8/layout/vList2"/>
    <dgm:cxn modelId="{C0F54178-7CD1-4705-92B2-98B43BD1168C}" srcId="{31E1C99A-CCAC-4D78-AAF8-29517F1C98FC}" destId="{8F578DAC-2841-40ED-9D89-CD89A0D5DEB5}" srcOrd="0" destOrd="0" parTransId="{844019E9-9A42-4F38-BEB4-3DA63004C1FC}" sibTransId="{5E805080-EE01-4646-8FD4-C28F02C444B5}"/>
    <dgm:cxn modelId="{77516FFC-C439-4901-9838-1417291D7269}" type="presOf" srcId="{8F578DAC-2841-40ED-9D89-CD89A0D5DEB5}" destId="{2909D537-2273-43A7-BC5C-04E507EA10A3}" srcOrd="0" destOrd="0" presId="urn:microsoft.com/office/officeart/2005/8/layout/vList2"/>
    <dgm:cxn modelId="{928CFB44-7554-47C4-9937-84A808A3672E}" type="presParOf" srcId="{4B23EA09-F7B9-488A-996A-CACC818AEDD7}" destId="{2909D537-2273-43A7-BC5C-04E507EA10A3}" srcOrd="0" destOrd="0" presId="urn:microsoft.com/office/officeart/2005/8/layout/vList2"/>
    <dgm:cxn modelId="{50C681A7-CF00-4D7D-AEDC-CC9B44FB34CA}" type="presParOf" srcId="{4B23EA09-F7B9-488A-996A-CACC818AEDD7}" destId="{51C06F94-7E3B-468C-9E7A-F7932929D5A9}" srcOrd="1" destOrd="0" presId="urn:microsoft.com/office/officeart/2005/8/layout/vList2"/>
    <dgm:cxn modelId="{D7B64660-FAE0-4141-960C-E6A422FB61C8}" type="presParOf" srcId="{4B23EA09-F7B9-488A-996A-CACC818AEDD7}" destId="{1A0D7FAB-5A14-41E1-855D-A2BC957E2A46}" srcOrd="2"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09D537-2273-43A7-BC5C-04E507EA10A3}">
      <dsp:nvSpPr>
        <dsp:cNvPr id="0" name=""/>
        <dsp:cNvSpPr/>
      </dsp:nvSpPr>
      <dsp:spPr>
        <a:xfrm>
          <a:off x="0" y="0"/>
          <a:ext cx="8434933" cy="9547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The number of EVs and the demand for EV charging stations in NYS in 2023</a:t>
          </a:r>
        </a:p>
      </dsp:txBody>
      <dsp:txXfrm>
        <a:off x="46606" y="46606"/>
        <a:ext cx="8341721" cy="861507"/>
      </dsp:txXfrm>
    </dsp:sp>
    <dsp:sp modelId="{1A0D7FAB-5A14-41E1-855D-A2BC957E2A46}">
      <dsp:nvSpPr>
        <dsp:cNvPr id="0" name=""/>
        <dsp:cNvSpPr/>
      </dsp:nvSpPr>
      <dsp:spPr>
        <a:xfrm>
          <a:off x="0" y="1072558"/>
          <a:ext cx="8434933" cy="9547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The total EV Adoption from 2020 to 2050 in NYS</a:t>
          </a:r>
        </a:p>
      </dsp:txBody>
      <dsp:txXfrm>
        <a:off x="46606" y="1119164"/>
        <a:ext cx="8341721" cy="861507"/>
      </dsp:txXfrm>
    </dsp:sp>
    <dsp:sp modelId="{EE6181E7-677E-4BC2-B685-D06663F6C697}">
      <dsp:nvSpPr>
        <dsp:cNvPr id="0" name=""/>
        <dsp:cNvSpPr/>
      </dsp:nvSpPr>
      <dsp:spPr>
        <a:xfrm>
          <a:off x="0" y="2088940"/>
          <a:ext cx="8434933" cy="9547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The Electrical Infrastructure Sustainability for EVs in NYS  by 2050 </a:t>
          </a:r>
        </a:p>
      </dsp:txBody>
      <dsp:txXfrm>
        <a:off x="46606" y="2135546"/>
        <a:ext cx="8341721" cy="8615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09D537-2273-43A7-BC5C-04E507EA10A3}">
      <dsp:nvSpPr>
        <dsp:cNvPr id="0" name=""/>
        <dsp:cNvSpPr/>
      </dsp:nvSpPr>
      <dsp:spPr>
        <a:xfrm>
          <a:off x="552274" y="92354"/>
          <a:ext cx="5372201" cy="96025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CA" sz="2000" kern="1200" dirty="0"/>
            <a:t>Breakdown of annual electric energy </a:t>
          </a:r>
          <a:r>
            <a:rPr lang="en-CA" sz="2000" b="0" i="1" u="none" kern="1200" dirty="0"/>
            <a:t>generation</a:t>
          </a:r>
          <a:r>
            <a:rPr lang="en-CA" sz="2000" kern="1200" dirty="0"/>
            <a:t> </a:t>
          </a:r>
        </a:p>
        <a:p>
          <a:pPr marL="0" lvl="0" indent="0" algn="ctr" defTabSz="889000">
            <a:lnSpc>
              <a:spcPct val="90000"/>
            </a:lnSpc>
            <a:spcBef>
              <a:spcPct val="0"/>
            </a:spcBef>
            <a:spcAft>
              <a:spcPct val="35000"/>
            </a:spcAft>
            <a:buNone/>
          </a:pPr>
          <a:r>
            <a:rPr lang="en-CA" sz="2000" kern="1200" dirty="0"/>
            <a:t>in each state from 1990 to 2020</a:t>
          </a:r>
          <a:endParaRPr lang="en-US" sz="2000" kern="1200" dirty="0"/>
        </a:p>
      </dsp:txBody>
      <dsp:txXfrm>
        <a:off x="599150" y="139230"/>
        <a:ext cx="5278449" cy="866505"/>
      </dsp:txXfrm>
    </dsp:sp>
    <dsp:sp modelId="{1A0D7FAB-5A14-41E1-855D-A2BC957E2A46}">
      <dsp:nvSpPr>
        <dsp:cNvPr id="0" name=""/>
        <dsp:cNvSpPr/>
      </dsp:nvSpPr>
      <dsp:spPr>
        <a:xfrm>
          <a:off x="512552" y="1096964"/>
          <a:ext cx="5432485" cy="93964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CA" sz="2000" kern="1200" dirty="0"/>
            <a:t>Breakdown of annual electric energy </a:t>
          </a:r>
          <a:r>
            <a:rPr lang="en-CA" sz="2000" b="0" i="1" kern="1200" dirty="0"/>
            <a:t>consumption</a:t>
          </a:r>
          <a:endParaRPr lang="en-CA" sz="2000" kern="1200" dirty="0"/>
        </a:p>
        <a:p>
          <a:pPr marL="0" lvl="0" indent="0" algn="ctr" defTabSz="889000">
            <a:lnSpc>
              <a:spcPct val="90000"/>
            </a:lnSpc>
            <a:spcBef>
              <a:spcPct val="0"/>
            </a:spcBef>
            <a:spcAft>
              <a:spcPct val="35000"/>
            </a:spcAft>
            <a:buNone/>
          </a:pPr>
          <a:r>
            <a:rPr lang="en-CA" sz="2000" kern="1200" dirty="0"/>
            <a:t>in each state from 2000 to 2018</a:t>
          </a:r>
          <a:endParaRPr lang="en-US" sz="2000" kern="1200" dirty="0"/>
        </a:p>
      </dsp:txBody>
      <dsp:txXfrm>
        <a:off x="558422" y="1142834"/>
        <a:ext cx="5340745" cy="84790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CA398-A31D-4A95-A952-FB518C0175F8}" type="datetimeFigureOut">
              <a:rPr lang="en-CA" smtClean="0"/>
              <a:t>2022-12-05</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16BF20-C32E-4311-9839-998BAD33FF87}" type="slidenum">
              <a:rPr lang="en-CA" smtClean="0"/>
              <a:t>‹#›</a:t>
            </a:fld>
            <a:endParaRPr lang="en-CA"/>
          </a:p>
        </p:txBody>
      </p:sp>
    </p:spTree>
    <p:extLst>
      <p:ext uri="{BB962C8B-B14F-4D97-AF65-F5344CB8AC3E}">
        <p14:creationId xmlns:p14="http://schemas.microsoft.com/office/powerpoint/2010/main" val="1212618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16BF20-C32E-4311-9839-998BAD33FF87}" type="slidenum">
              <a:rPr lang="en-CA" smtClean="0"/>
              <a:t>2</a:t>
            </a:fld>
            <a:endParaRPr lang="en-CA"/>
          </a:p>
        </p:txBody>
      </p:sp>
    </p:spTree>
    <p:extLst>
      <p:ext uri="{BB962C8B-B14F-4D97-AF65-F5344CB8AC3E}">
        <p14:creationId xmlns:p14="http://schemas.microsoft.com/office/powerpoint/2010/main" val="163966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D16BF20-C32E-4311-9839-998BAD33FF87}" type="slidenum">
              <a:rPr lang="en-CA" smtClean="0"/>
              <a:t>23</a:t>
            </a:fld>
            <a:endParaRPr lang="en-CA"/>
          </a:p>
        </p:txBody>
      </p:sp>
    </p:spTree>
    <p:extLst>
      <p:ext uri="{BB962C8B-B14F-4D97-AF65-F5344CB8AC3E}">
        <p14:creationId xmlns:p14="http://schemas.microsoft.com/office/powerpoint/2010/main" val="3746465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Kings County </a:t>
            </a:r>
            <a:r>
              <a:rPr lang="en-US" sz="1200" dirty="0"/>
              <a:t>has the largest predicted number of EVs in 2023, with 38135 new EVs added on the road. At that time, there will be 448 EVs per charging station, which makes it the best county to invest for EV charging stations. </a:t>
            </a:r>
          </a:p>
          <a:p>
            <a:endParaRPr lang="en-CA" dirty="0"/>
          </a:p>
        </p:txBody>
      </p:sp>
      <p:sp>
        <p:nvSpPr>
          <p:cNvPr id="4" name="Slide Number Placeholder 3"/>
          <p:cNvSpPr>
            <a:spLocks noGrp="1"/>
          </p:cNvSpPr>
          <p:nvPr>
            <p:ph type="sldNum" sz="quarter" idx="5"/>
          </p:nvPr>
        </p:nvSpPr>
        <p:spPr/>
        <p:txBody>
          <a:bodyPr/>
          <a:lstStyle/>
          <a:p>
            <a:fld id="{BD16BF20-C32E-4311-9839-998BAD33FF87}" type="slidenum">
              <a:rPr lang="en-CA" smtClean="0"/>
              <a:t>24</a:t>
            </a:fld>
            <a:endParaRPr lang="en-CA"/>
          </a:p>
        </p:txBody>
      </p:sp>
    </p:spTree>
    <p:extLst>
      <p:ext uri="{BB962C8B-B14F-4D97-AF65-F5344CB8AC3E}">
        <p14:creationId xmlns:p14="http://schemas.microsoft.com/office/powerpoint/2010/main" val="26928826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D16BF20-C32E-4311-9839-998BAD33FF87}" type="slidenum">
              <a:rPr lang="en-CA" smtClean="0"/>
              <a:t>25</a:t>
            </a:fld>
            <a:endParaRPr lang="en-CA"/>
          </a:p>
        </p:txBody>
      </p:sp>
    </p:spTree>
    <p:extLst>
      <p:ext uri="{BB962C8B-B14F-4D97-AF65-F5344CB8AC3E}">
        <p14:creationId xmlns:p14="http://schemas.microsoft.com/office/powerpoint/2010/main" val="2640057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16BF20-C32E-4311-9839-998BAD33FF87}" type="slidenum">
              <a:rPr lang="en-CA" smtClean="0"/>
              <a:t>28</a:t>
            </a:fld>
            <a:endParaRPr lang="en-CA"/>
          </a:p>
        </p:txBody>
      </p:sp>
    </p:spTree>
    <p:extLst>
      <p:ext uri="{BB962C8B-B14F-4D97-AF65-F5344CB8AC3E}">
        <p14:creationId xmlns:p14="http://schemas.microsoft.com/office/powerpoint/2010/main" val="20981427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0" dirty="0">
                <a:solidFill>
                  <a:srgbClr val="D4D4D4"/>
                </a:solidFill>
                <a:effectLst/>
                <a:latin typeface="Menlo" panose="020B0609030804020204" pitchFamily="49" charset="0"/>
              </a:rPr>
              <a:t> In total, our model predicts that NY state will have over </a:t>
            </a:r>
            <a:r>
              <a:rPr lang="en-CA" sz="1200" dirty="0"/>
              <a:t>750328</a:t>
            </a:r>
            <a:r>
              <a:rPr lang="en-CA" b="0" i="1" dirty="0">
                <a:solidFill>
                  <a:srgbClr val="D4D4D4"/>
                </a:solidFill>
                <a:effectLst/>
                <a:latin typeface="Menlo" panose="020B0609030804020204" pitchFamily="49" charset="0"/>
              </a:rPr>
              <a:t> </a:t>
            </a:r>
            <a:r>
              <a:rPr lang="en-CA" b="0" dirty="0">
                <a:solidFill>
                  <a:srgbClr val="D4D4D4"/>
                </a:solidFill>
                <a:effectLst/>
                <a:latin typeface="Menlo" panose="020B0609030804020204" pitchFamily="49" charset="0"/>
              </a:rPr>
              <a:t>EVs by </a:t>
            </a:r>
            <a:r>
              <a:rPr lang="en-CA" b="1" dirty="0">
                <a:solidFill>
                  <a:srgbClr val="569CD6"/>
                </a:solidFill>
                <a:effectLst/>
                <a:latin typeface="Menlo" panose="020B0609030804020204" pitchFamily="49" charset="0"/>
              </a:rPr>
              <a:t>2050</a:t>
            </a:r>
            <a:r>
              <a:rPr lang="en-CA" b="0" dirty="0">
                <a:solidFill>
                  <a:srgbClr val="D4D4D4"/>
                </a:solidFill>
                <a:effectLst/>
                <a:latin typeface="Menlo" panose="020B0609030804020204" pitchFamily="49" charset="0"/>
              </a:rPr>
              <a:t>.</a:t>
            </a:r>
          </a:p>
          <a:p>
            <a:endParaRPr lang="en-US" dirty="0"/>
          </a:p>
        </p:txBody>
      </p:sp>
      <p:sp>
        <p:nvSpPr>
          <p:cNvPr id="4" name="Slide Number Placeholder 3"/>
          <p:cNvSpPr>
            <a:spLocks noGrp="1"/>
          </p:cNvSpPr>
          <p:nvPr>
            <p:ph type="sldNum" sz="quarter" idx="5"/>
          </p:nvPr>
        </p:nvSpPr>
        <p:spPr/>
        <p:txBody>
          <a:bodyPr/>
          <a:lstStyle/>
          <a:p>
            <a:fld id="{BD16BF20-C32E-4311-9839-998BAD33FF87}" type="slidenum">
              <a:rPr lang="en-CA" smtClean="0"/>
              <a:t>29</a:t>
            </a:fld>
            <a:endParaRPr lang="en-CA"/>
          </a:p>
        </p:txBody>
      </p:sp>
    </p:spTree>
    <p:extLst>
      <p:ext uri="{BB962C8B-B14F-4D97-AF65-F5344CB8AC3E}">
        <p14:creationId xmlns:p14="http://schemas.microsoft.com/office/powerpoint/2010/main" val="3870949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lnSpc>
                <a:spcPct val="100000"/>
              </a:lnSpc>
              <a:spcBef>
                <a:spcPts val="0"/>
              </a:spcBef>
              <a:spcAft>
                <a:spcPts val="600"/>
              </a:spcAft>
              <a:buFont typeface="Wingdings" pitchFamily="2" charset="2"/>
              <a:buNone/>
            </a:pPr>
            <a:endParaRPr lang="en-CA" dirty="0"/>
          </a:p>
        </p:txBody>
      </p:sp>
      <p:sp>
        <p:nvSpPr>
          <p:cNvPr id="4" name="Slide Number Placeholder 3"/>
          <p:cNvSpPr>
            <a:spLocks noGrp="1"/>
          </p:cNvSpPr>
          <p:nvPr>
            <p:ph type="sldNum" sz="quarter" idx="5"/>
          </p:nvPr>
        </p:nvSpPr>
        <p:spPr/>
        <p:txBody>
          <a:bodyPr/>
          <a:lstStyle/>
          <a:p>
            <a:fld id="{BD16BF20-C32E-4311-9839-998BAD33FF87}" type="slidenum">
              <a:rPr lang="en-CA" smtClean="0"/>
              <a:t>30</a:t>
            </a:fld>
            <a:endParaRPr lang="en-CA"/>
          </a:p>
        </p:txBody>
      </p:sp>
    </p:spTree>
    <p:extLst>
      <p:ext uri="{BB962C8B-B14F-4D97-AF65-F5344CB8AC3E}">
        <p14:creationId xmlns:p14="http://schemas.microsoft.com/office/powerpoint/2010/main" val="37983165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latin typeface="-apple-system"/>
              </a:rPr>
              <a:t>H</a:t>
            </a:r>
            <a:r>
              <a:rPr lang="en-CA" b="0" i="0" dirty="0">
                <a:effectLst/>
                <a:latin typeface="-apple-system"/>
              </a:rPr>
              <a:t>ypothesize that the EV adoption follow a linear pattern </a:t>
            </a:r>
            <a:endParaRPr lang="en-US" dirty="0"/>
          </a:p>
        </p:txBody>
      </p:sp>
      <p:sp>
        <p:nvSpPr>
          <p:cNvPr id="4" name="Slide Number Placeholder 3"/>
          <p:cNvSpPr>
            <a:spLocks noGrp="1"/>
          </p:cNvSpPr>
          <p:nvPr>
            <p:ph type="sldNum" sz="quarter" idx="5"/>
          </p:nvPr>
        </p:nvSpPr>
        <p:spPr/>
        <p:txBody>
          <a:bodyPr/>
          <a:lstStyle/>
          <a:p>
            <a:fld id="{BD16BF20-C32E-4311-9839-998BAD33FF87}" type="slidenum">
              <a:rPr lang="en-CA" smtClean="0"/>
              <a:t>31</a:t>
            </a:fld>
            <a:endParaRPr lang="en-CA"/>
          </a:p>
        </p:txBody>
      </p:sp>
    </p:spTree>
    <p:extLst>
      <p:ext uri="{BB962C8B-B14F-4D97-AF65-F5344CB8AC3E}">
        <p14:creationId xmlns:p14="http://schemas.microsoft.com/office/powerpoint/2010/main" val="4183923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D16BF20-C32E-4311-9839-998BAD33FF87}" type="slidenum">
              <a:rPr lang="en-CA" smtClean="0"/>
              <a:t>32</a:t>
            </a:fld>
            <a:endParaRPr lang="en-CA"/>
          </a:p>
        </p:txBody>
      </p:sp>
    </p:spTree>
    <p:extLst>
      <p:ext uri="{BB962C8B-B14F-4D97-AF65-F5344CB8AC3E}">
        <p14:creationId xmlns:p14="http://schemas.microsoft.com/office/powerpoint/2010/main" val="20518878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effectLst/>
                <a:latin typeface="-apple-system"/>
              </a:rPr>
              <a:t>Let us take the average energy surplus across each ZIP code.</a:t>
            </a:r>
            <a:endParaRPr lang="en-CA" dirty="0"/>
          </a:p>
        </p:txBody>
      </p:sp>
      <p:sp>
        <p:nvSpPr>
          <p:cNvPr id="4" name="Slide Number Placeholder 3"/>
          <p:cNvSpPr>
            <a:spLocks noGrp="1"/>
          </p:cNvSpPr>
          <p:nvPr>
            <p:ph type="sldNum" sz="quarter" idx="5"/>
          </p:nvPr>
        </p:nvSpPr>
        <p:spPr/>
        <p:txBody>
          <a:bodyPr/>
          <a:lstStyle/>
          <a:p>
            <a:fld id="{BD16BF20-C32E-4311-9839-998BAD33FF87}" type="slidenum">
              <a:rPr lang="en-CA" smtClean="0"/>
              <a:t>33</a:t>
            </a:fld>
            <a:endParaRPr lang="en-CA"/>
          </a:p>
        </p:txBody>
      </p:sp>
    </p:spTree>
    <p:extLst>
      <p:ext uri="{BB962C8B-B14F-4D97-AF65-F5344CB8AC3E}">
        <p14:creationId xmlns:p14="http://schemas.microsoft.com/office/powerpoint/2010/main" val="1502841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0" i="0" dirty="0">
                <a:solidFill>
                  <a:srgbClr val="24292F"/>
                </a:solidFill>
                <a:effectLst/>
                <a:latin typeface="-apple-system"/>
              </a:rPr>
              <a:t>Electric vehicles (EVs) are vehicles that are either partially or fully powered on electric power. It outperforms conventional vehicles providing higher fuel economy, low carbon emission &amp; maintenance, smoother drive, and reduced sound from engine</a:t>
            </a:r>
          </a:p>
          <a:p>
            <a:endParaRPr lang="en-US" dirty="0"/>
          </a:p>
        </p:txBody>
      </p:sp>
      <p:sp>
        <p:nvSpPr>
          <p:cNvPr id="4" name="Slide Number Placeholder 3"/>
          <p:cNvSpPr>
            <a:spLocks noGrp="1"/>
          </p:cNvSpPr>
          <p:nvPr>
            <p:ph type="sldNum" sz="quarter" idx="5"/>
          </p:nvPr>
        </p:nvSpPr>
        <p:spPr/>
        <p:txBody>
          <a:bodyPr/>
          <a:lstStyle/>
          <a:p>
            <a:fld id="{BD16BF20-C32E-4311-9839-998BAD33FF87}" type="slidenum">
              <a:rPr lang="en-CA" smtClean="0"/>
              <a:t>4</a:t>
            </a:fld>
            <a:endParaRPr lang="en-CA"/>
          </a:p>
        </p:txBody>
      </p:sp>
    </p:spTree>
    <p:extLst>
      <p:ext uri="{BB962C8B-B14F-4D97-AF65-F5344CB8AC3E}">
        <p14:creationId xmlns:p14="http://schemas.microsoft.com/office/powerpoint/2010/main" val="3910175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The total number of EVs in 2021 was 40356, which was over 791 times larger than the total number of EVs in 2015 (51).</a:t>
            </a:r>
            <a:endParaRPr lang="en-US" sz="1200" dirty="0"/>
          </a:p>
          <a:p>
            <a:endParaRPr lang="en-US" dirty="0"/>
          </a:p>
        </p:txBody>
      </p:sp>
      <p:sp>
        <p:nvSpPr>
          <p:cNvPr id="4" name="Slide Number Placeholder 3"/>
          <p:cNvSpPr>
            <a:spLocks noGrp="1"/>
          </p:cNvSpPr>
          <p:nvPr>
            <p:ph type="sldNum" sz="quarter" idx="5"/>
          </p:nvPr>
        </p:nvSpPr>
        <p:spPr/>
        <p:txBody>
          <a:bodyPr/>
          <a:lstStyle/>
          <a:p>
            <a:fld id="{BD16BF20-C32E-4311-9839-998BAD33FF87}" type="slidenum">
              <a:rPr lang="en-CA" smtClean="0"/>
              <a:t>9</a:t>
            </a:fld>
            <a:endParaRPr lang="en-CA"/>
          </a:p>
        </p:txBody>
      </p:sp>
    </p:spTree>
    <p:extLst>
      <p:ext uri="{BB962C8B-B14F-4D97-AF65-F5344CB8AC3E}">
        <p14:creationId xmlns:p14="http://schemas.microsoft.com/office/powerpoint/2010/main" val="3335283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0" i="0" dirty="0">
                <a:solidFill>
                  <a:srgbClr val="57606A"/>
                </a:solidFill>
                <a:effectLst/>
                <a:latin typeface="-apple-system"/>
              </a:rPr>
              <a:t>As we can see, </a:t>
            </a:r>
            <a:r>
              <a:rPr lang="en-CA" b="1" i="0" dirty="0">
                <a:solidFill>
                  <a:srgbClr val="57606A"/>
                </a:solidFill>
                <a:effectLst/>
                <a:latin typeface="-apple-system"/>
              </a:rPr>
              <a:t>Brooklyn</a:t>
            </a:r>
            <a:r>
              <a:rPr lang="en-CA" b="0" i="0" dirty="0">
                <a:solidFill>
                  <a:srgbClr val="57606A"/>
                </a:solidFill>
                <a:effectLst/>
                <a:latin typeface="-apple-system"/>
              </a:rPr>
              <a:t> (9738), </a:t>
            </a:r>
            <a:r>
              <a:rPr lang="en-CA" b="1" i="0" dirty="0">
                <a:solidFill>
                  <a:srgbClr val="57606A"/>
                </a:solidFill>
                <a:effectLst/>
                <a:latin typeface="-apple-system"/>
              </a:rPr>
              <a:t>New York</a:t>
            </a:r>
            <a:r>
              <a:rPr lang="en-CA" b="0" i="0" dirty="0">
                <a:solidFill>
                  <a:srgbClr val="57606A"/>
                </a:solidFill>
                <a:effectLst/>
                <a:latin typeface="-apple-system"/>
              </a:rPr>
              <a:t> (2781), and </a:t>
            </a:r>
            <a:r>
              <a:rPr lang="en-CA" b="1" i="0" dirty="0">
                <a:solidFill>
                  <a:srgbClr val="57606A"/>
                </a:solidFill>
                <a:effectLst/>
                <a:latin typeface="-apple-system"/>
              </a:rPr>
              <a:t>Staten Island</a:t>
            </a:r>
            <a:r>
              <a:rPr lang="en-CA" b="0" i="0" dirty="0">
                <a:solidFill>
                  <a:srgbClr val="57606A"/>
                </a:solidFill>
                <a:effectLst/>
                <a:latin typeface="-apple-system"/>
              </a:rPr>
              <a:t> (1121) were the top 3 cities with the largest total number of EVs in NYS from 2015 to 2021.</a:t>
            </a:r>
            <a:endParaRPr lang="en-US" dirty="0"/>
          </a:p>
        </p:txBody>
      </p:sp>
      <p:sp>
        <p:nvSpPr>
          <p:cNvPr id="4" name="Slide Number Placeholder 3"/>
          <p:cNvSpPr>
            <a:spLocks noGrp="1"/>
          </p:cNvSpPr>
          <p:nvPr>
            <p:ph type="sldNum" sz="quarter" idx="5"/>
          </p:nvPr>
        </p:nvSpPr>
        <p:spPr/>
        <p:txBody>
          <a:bodyPr/>
          <a:lstStyle/>
          <a:p>
            <a:fld id="{BD16BF20-C32E-4311-9839-998BAD33FF87}" type="slidenum">
              <a:rPr lang="en-CA" smtClean="0"/>
              <a:t>10</a:t>
            </a:fld>
            <a:endParaRPr lang="en-CA"/>
          </a:p>
        </p:txBody>
      </p:sp>
    </p:spTree>
    <p:extLst>
      <p:ext uri="{BB962C8B-B14F-4D97-AF65-F5344CB8AC3E}">
        <p14:creationId xmlns:p14="http://schemas.microsoft.com/office/powerpoint/2010/main" val="2380922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D16BF20-C32E-4311-9839-998BAD33FF87}" type="slidenum">
              <a:rPr lang="en-CA" smtClean="0"/>
              <a:t>11</a:t>
            </a:fld>
            <a:endParaRPr lang="en-CA"/>
          </a:p>
        </p:txBody>
      </p:sp>
    </p:spTree>
    <p:extLst>
      <p:ext uri="{BB962C8B-B14F-4D97-AF65-F5344CB8AC3E}">
        <p14:creationId xmlns:p14="http://schemas.microsoft.com/office/powerpoint/2010/main" val="3152400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16BF20-C32E-4311-9839-998BAD33FF87}" type="slidenum">
              <a:rPr lang="en-CA" smtClean="0"/>
              <a:t>17</a:t>
            </a:fld>
            <a:endParaRPr lang="en-CA"/>
          </a:p>
        </p:txBody>
      </p:sp>
    </p:spTree>
    <p:extLst>
      <p:ext uri="{BB962C8B-B14F-4D97-AF65-F5344CB8AC3E}">
        <p14:creationId xmlns:p14="http://schemas.microsoft.com/office/powerpoint/2010/main" val="1826612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D16BF20-C32E-4311-9839-998BAD33FF87}" type="slidenum">
              <a:rPr lang="en-CA" smtClean="0"/>
              <a:t>20</a:t>
            </a:fld>
            <a:endParaRPr lang="en-CA"/>
          </a:p>
        </p:txBody>
      </p:sp>
    </p:spTree>
    <p:extLst>
      <p:ext uri="{BB962C8B-B14F-4D97-AF65-F5344CB8AC3E}">
        <p14:creationId xmlns:p14="http://schemas.microsoft.com/office/powerpoint/2010/main" val="1735512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D16BF20-C32E-4311-9839-998BAD33FF87}" type="slidenum">
              <a:rPr lang="en-CA" smtClean="0"/>
              <a:t>21</a:t>
            </a:fld>
            <a:endParaRPr lang="en-CA"/>
          </a:p>
        </p:txBody>
      </p:sp>
    </p:spTree>
    <p:extLst>
      <p:ext uri="{BB962C8B-B14F-4D97-AF65-F5344CB8AC3E}">
        <p14:creationId xmlns:p14="http://schemas.microsoft.com/office/powerpoint/2010/main" val="3694477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D16BF20-C32E-4311-9839-998BAD33FF87}" type="slidenum">
              <a:rPr lang="en-CA" smtClean="0"/>
              <a:t>22</a:t>
            </a:fld>
            <a:endParaRPr lang="en-CA"/>
          </a:p>
        </p:txBody>
      </p:sp>
    </p:spTree>
    <p:extLst>
      <p:ext uri="{BB962C8B-B14F-4D97-AF65-F5344CB8AC3E}">
        <p14:creationId xmlns:p14="http://schemas.microsoft.com/office/powerpoint/2010/main" val="2729697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929B3-8CF6-442E-7AC7-A3CE35672E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FC3996CF-8D10-CEBC-0D31-24F54FC393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539FDCDC-131B-8B47-9C0B-99696DE75DBA}"/>
              </a:ext>
            </a:extLst>
          </p:cNvPr>
          <p:cNvSpPr>
            <a:spLocks noGrp="1"/>
          </p:cNvSpPr>
          <p:nvPr>
            <p:ph type="dt" sz="half" idx="10"/>
          </p:nvPr>
        </p:nvSpPr>
        <p:spPr/>
        <p:txBody>
          <a:bodyPr/>
          <a:lstStyle/>
          <a:p>
            <a:fld id="{C4891D8E-CE8F-43EA-A07A-7865D78C97C9}" type="datetime1">
              <a:rPr lang="en-US" smtClean="0"/>
              <a:t>12/5/22</a:t>
            </a:fld>
            <a:endParaRPr lang="en-US" dirty="0"/>
          </a:p>
        </p:txBody>
      </p:sp>
      <p:sp>
        <p:nvSpPr>
          <p:cNvPr id="5" name="Footer Placeholder 4">
            <a:extLst>
              <a:ext uri="{FF2B5EF4-FFF2-40B4-BE49-F238E27FC236}">
                <a16:creationId xmlns:a16="http://schemas.microsoft.com/office/drawing/2014/main" id="{6CD461D4-508D-CADC-6D13-79E9D50BD40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EDFABA2-319B-C1F6-38C6-87BEA548DBD6}"/>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864021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44C02-7949-883E-903C-D3E05DE81C1E}"/>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82F5F4F3-2652-EA07-3AD8-4C42800219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85882AB-A283-C9C1-999E-0B0933140DCD}"/>
              </a:ext>
            </a:extLst>
          </p:cNvPr>
          <p:cNvSpPr>
            <a:spLocks noGrp="1"/>
          </p:cNvSpPr>
          <p:nvPr>
            <p:ph type="dt" sz="half" idx="10"/>
          </p:nvPr>
        </p:nvSpPr>
        <p:spPr/>
        <p:txBody>
          <a:bodyPr/>
          <a:lstStyle/>
          <a:p>
            <a:pPr algn="r"/>
            <a:fld id="{E45E1C22-3ABF-4AFD-92B2-C206F47E78C5}" type="datetime1">
              <a:rPr lang="en-US" smtClean="0"/>
              <a:t>12/5/22</a:t>
            </a:fld>
            <a:endParaRPr lang="en-US" dirty="0"/>
          </a:p>
        </p:txBody>
      </p:sp>
      <p:sp>
        <p:nvSpPr>
          <p:cNvPr id="5" name="Footer Placeholder 4">
            <a:extLst>
              <a:ext uri="{FF2B5EF4-FFF2-40B4-BE49-F238E27FC236}">
                <a16:creationId xmlns:a16="http://schemas.microsoft.com/office/drawing/2014/main" id="{3C2A85E1-4FE8-2D7C-05B1-B71F1C29697E}"/>
              </a:ext>
            </a:extLst>
          </p:cNvPr>
          <p:cNvSpPr>
            <a:spLocks noGrp="1"/>
          </p:cNvSpPr>
          <p:nvPr>
            <p:ph type="ftr" sz="quarter" idx="11"/>
          </p:nvPr>
        </p:nvSpPr>
        <p:spPr/>
        <p:txBody>
          <a:bodyPr/>
          <a:lstStyle/>
          <a:p>
            <a:pPr algn="l"/>
            <a:endParaRPr lang="en-US" dirty="0"/>
          </a:p>
        </p:txBody>
      </p:sp>
      <p:sp>
        <p:nvSpPr>
          <p:cNvPr id="6" name="Slide Number Placeholder 5">
            <a:extLst>
              <a:ext uri="{FF2B5EF4-FFF2-40B4-BE49-F238E27FC236}">
                <a16:creationId xmlns:a16="http://schemas.microsoft.com/office/drawing/2014/main" id="{D0C8201B-60A1-85AF-B362-BFC3C9C3C915}"/>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95839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D7FD42-4D1A-1C04-97A5-F354AB51252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94D4CFC0-9C5B-16A9-ADBF-E498F45AD7E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01F8201-CC38-AF23-693D-205E6A559CE6}"/>
              </a:ext>
            </a:extLst>
          </p:cNvPr>
          <p:cNvSpPr>
            <a:spLocks noGrp="1"/>
          </p:cNvSpPr>
          <p:nvPr>
            <p:ph type="dt" sz="half" idx="10"/>
          </p:nvPr>
        </p:nvSpPr>
        <p:spPr/>
        <p:txBody>
          <a:bodyPr/>
          <a:lstStyle/>
          <a:p>
            <a:pPr algn="r"/>
            <a:fld id="{DDBF7955-B71B-4536-A32B-707C124175EA}" type="datetime1">
              <a:rPr lang="en-US" smtClean="0"/>
              <a:t>12/5/22</a:t>
            </a:fld>
            <a:endParaRPr lang="en-US" dirty="0"/>
          </a:p>
        </p:txBody>
      </p:sp>
      <p:sp>
        <p:nvSpPr>
          <p:cNvPr id="5" name="Footer Placeholder 4">
            <a:extLst>
              <a:ext uri="{FF2B5EF4-FFF2-40B4-BE49-F238E27FC236}">
                <a16:creationId xmlns:a16="http://schemas.microsoft.com/office/drawing/2014/main" id="{0EE8F7B4-B5DA-6B24-915C-E6C685BE230A}"/>
              </a:ext>
            </a:extLst>
          </p:cNvPr>
          <p:cNvSpPr>
            <a:spLocks noGrp="1"/>
          </p:cNvSpPr>
          <p:nvPr>
            <p:ph type="ftr" sz="quarter" idx="11"/>
          </p:nvPr>
        </p:nvSpPr>
        <p:spPr/>
        <p:txBody>
          <a:bodyPr/>
          <a:lstStyle/>
          <a:p>
            <a:pPr algn="l"/>
            <a:endParaRPr lang="en-US" dirty="0"/>
          </a:p>
        </p:txBody>
      </p:sp>
      <p:sp>
        <p:nvSpPr>
          <p:cNvPr id="6" name="Slide Number Placeholder 5">
            <a:extLst>
              <a:ext uri="{FF2B5EF4-FFF2-40B4-BE49-F238E27FC236}">
                <a16:creationId xmlns:a16="http://schemas.microsoft.com/office/drawing/2014/main" id="{8674E28A-9C5B-C33E-A6E0-0DAED75B236D}"/>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733289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96079-38AA-4ADF-23AF-6F8FF48F437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1FBC314-DFCF-A001-7A48-9FD445E41E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BEE2D09-D945-7BB2-1F4F-AC8615269EAC}"/>
              </a:ext>
            </a:extLst>
          </p:cNvPr>
          <p:cNvSpPr>
            <a:spLocks noGrp="1"/>
          </p:cNvSpPr>
          <p:nvPr>
            <p:ph type="dt" sz="half" idx="10"/>
          </p:nvPr>
        </p:nvSpPr>
        <p:spPr/>
        <p:txBody>
          <a:bodyPr/>
          <a:lstStyle/>
          <a:p>
            <a:pPr algn="r"/>
            <a:fld id="{0D1734A5-CB60-4F4A-A2DC-FDDA3B40AF75}" type="datetime1">
              <a:rPr lang="en-US" smtClean="0"/>
              <a:t>12/5/22</a:t>
            </a:fld>
            <a:endParaRPr lang="en-US" dirty="0"/>
          </a:p>
        </p:txBody>
      </p:sp>
      <p:sp>
        <p:nvSpPr>
          <p:cNvPr id="5" name="Footer Placeholder 4">
            <a:extLst>
              <a:ext uri="{FF2B5EF4-FFF2-40B4-BE49-F238E27FC236}">
                <a16:creationId xmlns:a16="http://schemas.microsoft.com/office/drawing/2014/main" id="{D527B6E3-B086-FC66-FA1E-4B4781152DAF}"/>
              </a:ext>
            </a:extLst>
          </p:cNvPr>
          <p:cNvSpPr>
            <a:spLocks noGrp="1"/>
          </p:cNvSpPr>
          <p:nvPr>
            <p:ph type="ftr" sz="quarter" idx="11"/>
          </p:nvPr>
        </p:nvSpPr>
        <p:spPr/>
        <p:txBody>
          <a:bodyPr/>
          <a:lstStyle/>
          <a:p>
            <a:pPr algn="l"/>
            <a:endParaRPr lang="en-US" dirty="0"/>
          </a:p>
        </p:txBody>
      </p:sp>
      <p:sp>
        <p:nvSpPr>
          <p:cNvPr id="6" name="Slide Number Placeholder 5">
            <a:extLst>
              <a:ext uri="{FF2B5EF4-FFF2-40B4-BE49-F238E27FC236}">
                <a16:creationId xmlns:a16="http://schemas.microsoft.com/office/drawing/2014/main" id="{676DD8C1-5BE1-0CC0-6F7F-729378716D10}"/>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45178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09074-08D3-E7A7-9574-E0C267B676D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08CCE592-0B6D-E20D-113C-93913E6C3B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FD5C05-2165-4DC4-828D-BD2F69B974C1}"/>
              </a:ext>
            </a:extLst>
          </p:cNvPr>
          <p:cNvSpPr>
            <a:spLocks noGrp="1"/>
          </p:cNvSpPr>
          <p:nvPr>
            <p:ph type="dt" sz="half" idx="10"/>
          </p:nvPr>
        </p:nvSpPr>
        <p:spPr/>
        <p:txBody>
          <a:bodyPr/>
          <a:lstStyle/>
          <a:p>
            <a:pPr algn="r"/>
            <a:fld id="{C590CB57-423A-47F6-93B5-628499C2C44B}" type="datetime1">
              <a:rPr lang="en-US" smtClean="0"/>
              <a:t>12/5/22</a:t>
            </a:fld>
            <a:endParaRPr lang="en-US" dirty="0"/>
          </a:p>
        </p:txBody>
      </p:sp>
      <p:sp>
        <p:nvSpPr>
          <p:cNvPr id="5" name="Footer Placeholder 4">
            <a:extLst>
              <a:ext uri="{FF2B5EF4-FFF2-40B4-BE49-F238E27FC236}">
                <a16:creationId xmlns:a16="http://schemas.microsoft.com/office/drawing/2014/main" id="{B1FE7F11-E281-BE56-9D50-59322704C91A}"/>
              </a:ext>
            </a:extLst>
          </p:cNvPr>
          <p:cNvSpPr>
            <a:spLocks noGrp="1"/>
          </p:cNvSpPr>
          <p:nvPr>
            <p:ph type="ftr" sz="quarter" idx="11"/>
          </p:nvPr>
        </p:nvSpPr>
        <p:spPr/>
        <p:txBody>
          <a:bodyPr/>
          <a:lstStyle/>
          <a:p>
            <a:pPr algn="l"/>
            <a:endParaRPr lang="en-US" dirty="0"/>
          </a:p>
        </p:txBody>
      </p:sp>
      <p:sp>
        <p:nvSpPr>
          <p:cNvPr id="6" name="Slide Number Placeholder 5">
            <a:extLst>
              <a:ext uri="{FF2B5EF4-FFF2-40B4-BE49-F238E27FC236}">
                <a16:creationId xmlns:a16="http://schemas.microsoft.com/office/drawing/2014/main" id="{86E85D59-11F0-D5F4-952C-BE64327596F3}"/>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661891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9FE58-B8F1-444E-B570-1C2CBCE84A6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33E35D4-C499-4A1F-EDBE-87A5E9913E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4BB4F140-7F05-D3E3-7796-3DECAECC4A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86244B67-78A7-6B2C-6BEB-06321B6B0EBE}"/>
              </a:ext>
            </a:extLst>
          </p:cNvPr>
          <p:cNvSpPr>
            <a:spLocks noGrp="1"/>
          </p:cNvSpPr>
          <p:nvPr>
            <p:ph type="dt" sz="half" idx="10"/>
          </p:nvPr>
        </p:nvSpPr>
        <p:spPr/>
        <p:txBody>
          <a:bodyPr/>
          <a:lstStyle/>
          <a:p>
            <a:pPr algn="r"/>
            <a:fld id="{350548EE-7141-4A1C-8953-0D6D672E4514}" type="datetime1">
              <a:rPr lang="en-US" smtClean="0"/>
              <a:t>12/5/22</a:t>
            </a:fld>
            <a:endParaRPr lang="en-US" dirty="0"/>
          </a:p>
        </p:txBody>
      </p:sp>
      <p:sp>
        <p:nvSpPr>
          <p:cNvPr id="6" name="Footer Placeholder 5">
            <a:extLst>
              <a:ext uri="{FF2B5EF4-FFF2-40B4-BE49-F238E27FC236}">
                <a16:creationId xmlns:a16="http://schemas.microsoft.com/office/drawing/2014/main" id="{EF071308-2A4E-5399-6264-7336CD612227}"/>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77603CD7-8BB1-1CF5-9661-CAC157F77F62}"/>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170836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A1D0F-5A0A-D7CE-8BB5-D7B70DFD3F8D}"/>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70CA53A-8D02-AF43-51D5-8C5FA8373E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F5076B-F09A-0ACE-C08F-E6486E81BF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0400C6C5-B01B-DB49-DAAC-585CBCF991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D0AF15-055E-9FBA-5787-BD023DE0DB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94BC2AF4-9569-92B9-CEF8-E9F2021E978C}"/>
              </a:ext>
            </a:extLst>
          </p:cNvPr>
          <p:cNvSpPr>
            <a:spLocks noGrp="1"/>
          </p:cNvSpPr>
          <p:nvPr>
            <p:ph type="dt" sz="half" idx="10"/>
          </p:nvPr>
        </p:nvSpPr>
        <p:spPr/>
        <p:txBody>
          <a:bodyPr/>
          <a:lstStyle/>
          <a:p>
            <a:pPr algn="r"/>
            <a:fld id="{8853B0D1-1BC6-4F13-A9D5-ED0480C7CF5E}" type="datetime1">
              <a:rPr lang="en-US" smtClean="0"/>
              <a:t>12/5/22</a:t>
            </a:fld>
            <a:endParaRPr lang="en-US" dirty="0"/>
          </a:p>
        </p:txBody>
      </p:sp>
      <p:sp>
        <p:nvSpPr>
          <p:cNvPr id="8" name="Footer Placeholder 7">
            <a:extLst>
              <a:ext uri="{FF2B5EF4-FFF2-40B4-BE49-F238E27FC236}">
                <a16:creationId xmlns:a16="http://schemas.microsoft.com/office/drawing/2014/main" id="{993B3EB1-7120-CAB9-2497-64C1AC72C873}"/>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7755F040-F65D-7626-DEF4-9BA0EC58F661}"/>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809768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68254-5280-C238-DB3B-95834E270C98}"/>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06CB703B-86E2-C925-49EA-D6C0F38620D3}"/>
              </a:ext>
            </a:extLst>
          </p:cNvPr>
          <p:cNvSpPr>
            <a:spLocks noGrp="1"/>
          </p:cNvSpPr>
          <p:nvPr>
            <p:ph type="dt" sz="half" idx="10"/>
          </p:nvPr>
        </p:nvSpPr>
        <p:spPr/>
        <p:txBody>
          <a:bodyPr/>
          <a:lstStyle/>
          <a:p>
            <a:pPr algn="r"/>
            <a:fld id="{19E8F66A-25EE-4F75-B57A-B956EA8E4218}" type="datetime1">
              <a:rPr lang="en-US" smtClean="0"/>
              <a:t>12/5/22</a:t>
            </a:fld>
            <a:endParaRPr lang="en-US" dirty="0"/>
          </a:p>
        </p:txBody>
      </p:sp>
      <p:sp>
        <p:nvSpPr>
          <p:cNvPr id="4" name="Footer Placeholder 3">
            <a:extLst>
              <a:ext uri="{FF2B5EF4-FFF2-40B4-BE49-F238E27FC236}">
                <a16:creationId xmlns:a16="http://schemas.microsoft.com/office/drawing/2014/main" id="{ED74D5A7-1E7F-E43F-5BBC-956FB8702B7C}"/>
              </a:ext>
            </a:extLst>
          </p:cNvPr>
          <p:cNvSpPr>
            <a:spLocks noGrp="1"/>
          </p:cNvSpPr>
          <p:nvPr>
            <p:ph type="ftr" sz="quarter" idx="11"/>
          </p:nvPr>
        </p:nvSpPr>
        <p:spPr/>
        <p:txBody>
          <a:bodyPr/>
          <a:lstStyle/>
          <a:p>
            <a:pPr algn="l"/>
            <a:endParaRPr lang="en-US" dirty="0"/>
          </a:p>
        </p:txBody>
      </p:sp>
      <p:sp>
        <p:nvSpPr>
          <p:cNvPr id="5" name="Slide Number Placeholder 4">
            <a:extLst>
              <a:ext uri="{FF2B5EF4-FFF2-40B4-BE49-F238E27FC236}">
                <a16:creationId xmlns:a16="http://schemas.microsoft.com/office/drawing/2014/main" id="{FBD83FF3-22E5-7844-E415-13E9D0246048}"/>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248309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2364F7-C93F-A36B-F0EF-D0A4819B4E0A}"/>
              </a:ext>
            </a:extLst>
          </p:cNvPr>
          <p:cNvSpPr>
            <a:spLocks noGrp="1"/>
          </p:cNvSpPr>
          <p:nvPr>
            <p:ph type="dt" sz="half" idx="10"/>
          </p:nvPr>
        </p:nvSpPr>
        <p:spPr/>
        <p:txBody>
          <a:bodyPr/>
          <a:lstStyle/>
          <a:p>
            <a:pPr algn="r"/>
            <a:fld id="{9BEA9979-EBD6-4565-8C09-34BF34995076}" type="datetime1">
              <a:rPr lang="en-US" smtClean="0"/>
              <a:t>12/5/22</a:t>
            </a:fld>
            <a:endParaRPr lang="en-US" dirty="0"/>
          </a:p>
        </p:txBody>
      </p:sp>
      <p:sp>
        <p:nvSpPr>
          <p:cNvPr id="3" name="Footer Placeholder 2">
            <a:extLst>
              <a:ext uri="{FF2B5EF4-FFF2-40B4-BE49-F238E27FC236}">
                <a16:creationId xmlns:a16="http://schemas.microsoft.com/office/drawing/2014/main" id="{26F05371-8A55-661B-2E57-C75B63DF8AC5}"/>
              </a:ext>
            </a:extLst>
          </p:cNvPr>
          <p:cNvSpPr>
            <a:spLocks noGrp="1"/>
          </p:cNvSpPr>
          <p:nvPr>
            <p:ph type="ftr" sz="quarter" idx="11"/>
          </p:nvPr>
        </p:nvSpPr>
        <p:spPr/>
        <p:txBody>
          <a:bodyPr/>
          <a:lstStyle/>
          <a:p>
            <a:pPr algn="l"/>
            <a:endParaRPr lang="en-US" dirty="0"/>
          </a:p>
        </p:txBody>
      </p:sp>
      <p:sp>
        <p:nvSpPr>
          <p:cNvPr id="4" name="Slide Number Placeholder 3">
            <a:extLst>
              <a:ext uri="{FF2B5EF4-FFF2-40B4-BE49-F238E27FC236}">
                <a16:creationId xmlns:a16="http://schemas.microsoft.com/office/drawing/2014/main" id="{C231373A-8E08-9C91-2AE1-95523809CC0A}"/>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488155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951F3-91AB-76FA-A9AE-480845BC7C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41296518-4B4F-9166-A929-2A7689A356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9D96AD65-ED73-414A-8A15-5908F5B3E3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2E64CE-83D8-208F-AD42-CBE505EAB898}"/>
              </a:ext>
            </a:extLst>
          </p:cNvPr>
          <p:cNvSpPr>
            <a:spLocks noGrp="1"/>
          </p:cNvSpPr>
          <p:nvPr>
            <p:ph type="dt" sz="half" idx="10"/>
          </p:nvPr>
        </p:nvSpPr>
        <p:spPr/>
        <p:txBody>
          <a:bodyPr/>
          <a:lstStyle/>
          <a:p>
            <a:pPr algn="r"/>
            <a:fld id="{0A3E04DE-D417-41CC-94F7-1F6A27C3E745}" type="datetime1">
              <a:rPr lang="en-US" smtClean="0"/>
              <a:t>12/5/22</a:t>
            </a:fld>
            <a:endParaRPr lang="en-US" dirty="0"/>
          </a:p>
        </p:txBody>
      </p:sp>
      <p:sp>
        <p:nvSpPr>
          <p:cNvPr id="6" name="Footer Placeholder 5">
            <a:extLst>
              <a:ext uri="{FF2B5EF4-FFF2-40B4-BE49-F238E27FC236}">
                <a16:creationId xmlns:a16="http://schemas.microsoft.com/office/drawing/2014/main" id="{3B5A5453-BA18-7415-78C7-F73D26EFB046}"/>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1518E838-3125-381A-7BC8-5F6C955DCDDA}"/>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933305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D4E43-34CB-68E7-06C2-798E795158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889E8DD3-469B-2040-1AFA-FD377E563C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386C79A4-4208-7E43-D9C2-26D46F1AA4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C3A0E4-52AC-8E59-B644-5F03360B2804}"/>
              </a:ext>
            </a:extLst>
          </p:cNvPr>
          <p:cNvSpPr>
            <a:spLocks noGrp="1"/>
          </p:cNvSpPr>
          <p:nvPr>
            <p:ph type="dt" sz="half" idx="10"/>
          </p:nvPr>
        </p:nvSpPr>
        <p:spPr/>
        <p:txBody>
          <a:bodyPr/>
          <a:lstStyle/>
          <a:p>
            <a:pPr algn="r"/>
            <a:fld id="{62818B9C-C26E-477E-ACB8-D5F75F7DB136}" type="datetime1">
              <a:rPr lang="en-US" smtClean="0"/>
              <a:t>12/5/22</a:t>
            </a:fld>
            <a:endParaRPr lang="en-US" dirty="0"/>
          </a:p>
        </p:txBody>
      </p:sp>
      <p:sp>
        <p:nvSpPr>
          <p:cNvPr id="6" name="Footer Placeholder 5">
            <a:extLst>
              <a:ext uri="{FF2B5EF4-FFF2-40B4-BE49-F238E27FC236}">
                <a16:creationId xmlns:a16="http://schemas.microsoft.com/office/drawing/2014/main" id="{38A0B8ED-D15B-4FB0-D09E-BFE5FDF0EFF5}"/>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41F177A8-CD09-CC36-DB57-72E0C45B2CE0}"/>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0526639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9C2EB9-57D2-202D-7B76-D9116C5120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94FFC73-3DE3-BF1A-C02F-C30C1F093E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A6A30F6-5BBB-2B64-2944-8B1320D325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lgn="r"/>
            <a:fld id="{848B5ED0-8263-4512-9130-1891F07E707B}" type="datetime1">
              <a:rPr lang="en-US" smtClean="0"/>
              <a:t>12/5/22</a:t>
            </a:fld>
            <a:endParaRPr lang="en-US" dirty="0"/>
          </a:p>
        </p:txBody>
      </p:sp>
      <p:sp>
        <p:nvSpPr>
          <p:cNvPr id="5" name="Footer Placeholder 4">
            <a:extLst>
              <a:ext uri="{FF2B5EF4-FFF2-40B4-BE49-F238E27FC236}">
                <a16:creationId xmlns:a16="http://schemas.microsoft.com/office/drawing/2014/main" id="{CF4566EA-10CA-79FE-DB50-3AE5AB86DD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lgn="l"/>
            <a:endParaRPr lang="en-US" dirty="0"/>
          </a:p>
        </p:txBody>
      </p:sp>
      <p:sp>
        <p:nvSpPr>
          <p:cNvPr id="6" name="Slide Number Placeholder 5">
            <a:extLst>
              <a:ext uri="{FF2B5EF4-FFF2-40B4-BE49-F238E27FC236}">
                <a16:creationId xmlns:a16="http://schemas.microsoft.com/office/drawing/2014/main" id="{090412EF-4451-815B-2E45-F101217FF0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661672947"/>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4.svg"/></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4.sv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4.sv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4.sv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4.sv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4.svg"/></Relationships>
</file>

<file path=ppt/slides/_rels/slide2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4.sv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png"/><Relationship Id="rId7" Type="http://schemas.openxmlformats.org/officeDocument/2006/relationships/diagramQuickStyle" Target="../diagrams/quickStyle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4.svg"/><Relationship Id="rId9" Type="http://schemas.microsoft.com/office/2007/relationships/diagramDrawing" Target="../diagrams/drawing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4.sv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4.svg"/></Relationships>
</file>

<file path=ppt/slides/_rels/slide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svg"/><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BB315C-84F6-1A0E-D851-2B6C8359D14A}"/>
              </a:ext>
            </a:extLst>
          </p:cNvPr>
          <p:cNvSpPr>
            <a:spLocks noGrp="1"/>
          </p:cNvSpPr>
          <p:nvPr>
            <p:ph type="ctrTitle"/>
          </p:nvPr>
        </p:nvSpPr>
        <p:spPr>
          <a:xfrm>
            <a:off x="874978" y="1363287"/>
            <a:ext cx="4985018" cy="1918509"/>
          </a:xfrm>
        </p:spPr>
        <p:txBody>
          <a:bodyPr anchor="b">
            <a:normAutofit/>
          </a:bodyPr>
          <a:lstStyle/>
          <a:p>
            <a:pPr algn="l"/>
            <a:r>
              <a:rPr lang="en-CA" b="1" dirty="0"/>
              <a:t>Electric Vehicle Projected Sales</a:t>
            </a:r>
          </a:p>
        </p:txBody>
      </p:sp>
      <p:sp>
        <p:nvSpPr>
          <p:cNvPr id="3" name="Subtitle 2">
            <a:extLst>
              <a:ext uri="{FF2B5EF4-FFF2-40B4-BE49-F238E27FC236}">
                <a16:creationId xmlns:a16="http://schemas.microsoft.com/office/drawing/2014/main" id="{E63F77D1-CADE-D5C8-AA20-830E8AF7B85D}"/>
              </a:ext>
            </a:extLst>
          </p:cNvPr>
          <p:cNvSpPr>
            <a:spLocks noGrp="1"/>
          </p:cNvSpPr>
          <p:nvPr>
            <p:ph type="subTitle" idx="1"/>
          </p:nvPr>
        </p:nvSpPr>
        <p:spPr>
          <a:xfrm>
            <a:off x="874978" y="3957325"/>
            <a:ext cx="3949269" cy="1707751"/>
          </a:xfrm>
        </p:spPr>
        <p:txBody>
          <a:bodyPr anchor="t">
            <a:normAutofit lnSpcReduction="10000"/>
          </a:bodyPr>
          <a:lstStyle/>
          <a:p>
            <a:pPr algn="l"/>
            <a:r>
              <a:rPr lang="en-CA" dirty="0"/>
              <a:t>Group 6:</a:t>
            </a:r>
          </a:p>
          <a:p>
            <a:pPr algn="l"/>
            <a:r>
              <a:rPr lang="en-CA" dirty="0"/>
              <a:t>Arnold Tchuente</a:t>
            </a:r>
          </a:p>
          <a:p>
            <a:pPr algn="l"/>
            <a:r>
              <a:rPr lang="en-CA" dirty="0"/>
              <a:t>Hossein Dabiri</a:t>
            </a:r>
          </a:p>
          <a:p>
            <a:pPr algn="l"/>
            <a:r>
              <a:rPr lang="en-CA" dirty="0"/>
              <a:t>Veronica Cheng</a:t>
            </a:r>
          </a:p>
        </p:txBody>
      </p:sp>
      <p:sp>
        <p:nvSpPr>
          <p:cNvPr id="21" name="Freeform: Shape 20">
            <a:extLst>
              <a:ext uri="{FF2B5EF4-FFF2-40B4-BE49-F238E27FC236}">
                <a16:creationId xmlns:a16="http://schemas.microsoft.com/office/drawing/2014/main" id="{16D6FAA8-41A5-46EA-A8AB-E9D2754A6F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00601" y="1073777"/>
            <a:ext cx="5623281" cy="4686943"/>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8059281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49794" y="79350"/>
            <a:ext cx="860412" cy="860412"/>
          </a:xfrm>
          <a:prstGeom prst="rect">
            <a:avLst/>
          </a:prstGeom>
        </p:spPr>
      </p:pic>
      <p:sp>
        <p:nvSpPr>
          <p:cNvPr id="4" name="Slide Number Placeholder 3">
            <a:extLst>
              <a:ext uri="{FF2B5EF4-FFF2-40B4-BE49-F238E27FC236}">
                <a16:creationId xmlns:a16="http://schemas.microsoft.com/office/drawing/2014/main" id="{82E51882-200B-99BF-2230-48D2CC4DDE7C}"/>
              </a:ext>
            </a:extLst>
          </p:cNvPr>
          <p:cNvSpPr>
            <a:spLocks noGrp="1"/>
          </p:cNvSpPr>
          <p:nvPr>
            <p:ph type="sldNum" sz="quarter" idx="12"/>
          </p:nvPr>
        </p:nvSpPr>
        <p:spPr>
          <a:xfrm>
            <a:off x="11597630" y="6298379"/>
            <a:ext cx="412576" cy="401994"/>
          </a:xfrm>
          <a:prstGeom prst="ellipse">
            <a:avLst/>
          </a:prstGeom>
          <a:solidFill>
            <a:schemeClr val="accent1">
              <a:lumMod val="75000"/>
              <a:alpha val="80000"/>
            </a:schemeClr>
          </a:solidFill>
        </p:spPr>
        <p:txBody>
          <a:bodyPr anchor="ctr">
            <a:normAutofit fontScale="47500" lnSpcReduction="20000"/>
          </a:bodyPr>
          <a:lstStyle/>
          <a:p>
            <a:pPr algn="ctr">
              <a:spcAft>
                <a:spcPts val="600"/>
              </a:spcAft>
            </a:pPr>
            <a:fld id="{D79E6812-DF0E-4B88-AFAA-EAC7168F54C0}" type="slidenum">
              <a:rPr lang="en-US" sz="1600">
                <a:solidFill>
                  <a:schemeClr val="bg1"/>
                </a:solidFill>
              </a:rPr>
              <a:pPr algn="ctr">
                <a:spcAft>
                  <a:spcPts val="600"/>
                </a:spcAft>
              </a:pPr>
              <a:t>10</a:t>
            </a:fld>
            <a:endParaRPr lang="en-US" sz="1600" dirty="0">
              <a:solidFill>
                <a:schemeClr val="bg1"/>
              </a:solidFill>
            </a:endParaRPr>
          </a:p>
        </p:txBody>
      </p:sp>
      <p:sp>
        <p:nvSpPr>
          <p:cNvPr id="8" name="Rectangle: Rounded Corners 20">
            <a:extLst>
              <a:ext uri="{FF2B5EF4-FFF2-40B4-BE49-F238E27FC236}">
                <a16:creationId xmlns:a16="http://schemas.microsoft.com/office/drawing/2014/main" id="{D4387E43-F86E-4AD2-FC33-9E0E1567FB5B}"/>
              </a:ext>
            </a:extLst>
          </p:cNvPr>
          <p:cNvSpPr/>
          <p:nvPr/>
        </p:nvSpPr>
        <p:spPr>
          <a:xfrm>
            <a:off x="609600" y="2508257"/>
            <a:ext cx="3230641" cy="1841486"/>
          </a:xfrm>
          <a:prstGeom prst="roundRect">
            <a:avLst/>
          </a:prstGeom>
          <a:solidFill>
            <a:schemeClr val="accent1">
              <a:hueOff val="0"/>
              <a:satOff val="0"/>
              <a:lumOff val="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Title 1">
            <a:extLst>
              <a:ext uri="{FF2B5EF4-FFF2-40B4-BE49-F238E27FC236}">
                <a16:creationId xmlns:a16="http://schemas.microsoft.com/office/drawing/2014/main" id="{701EF70C-DAC9-9D06-AA70-E65ED34047F7}"/>
              </a:ext>
            </a:extLst>
          </p:cNvPr>
          <p:cNvSpPr txBox="1">
            <a:spLocks/>
          </p:cNvSpPr>
          <p:nvPr/>
        </p:nvSpPr>
        <p:spPr>
          <a:xfrm>
            <a:off x="965200" y="247411"/>
            <a:ext cx="9687770" cy="14617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Total Number of EVs on the Road by City</a:t>
            </a:r>
            <a:endParaRPr lang="en-CA" sz="4000" b="1" dirty="0"/>
          </a:p>
        </p:txBody>
      </p:sp>
      <p:pic>
        <p:nvPicPr>
          <p:cNvPr id="25602" name="Picture 2">
            <a:extLst>
              <a:ext uri="{FF2B5EF4-FFF2-40B4-BE49-F238E27FC236}">
                <a16:creationId xmlns:a16="http://schemas.microsoft.com/office/drawing/2014/main" id="{C6E1E2AD-0236-4DED-8945-5F485508410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579"/>
          <a:stretch/>
        </p:blipFill>
        <p:spPr bwMode="auto">
          <a:xfrm>
            <a:off x="4065837" y="1339692"/>
            <a:ext cx="7717280" cy="494817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14F1210-BD71-F413-1DCB-E454BE8C08CD}"/>
              </a:ext>
            </a:extLst>
          </p:cNvPr>
          <p:cNvSpPr txBox="1"/>
          <p:nvPr/>
        </p:nvSpPr>
        <p:spPr>
          <a:xfrm>
            <a:off x="850086" y="2783598"/>
            <a:ext cx="2900721" cy="1290803"/>
          </a:xfrm>
          <a:prstGeom prst="rect">
            <a:avLst/>
          </a:prstGeom>
          <a:noFill/>
        </p:spPr>
        <p:txBody>
          <a:bodyPr wrap="square">
            <a:spAutoFit/>
          </a:bodyPr>
          <a:lstStyle/>
          <a:p>
            <a:pPr>
              <a:lnSpc>
                <a:spcPct val="110000"/>
              </a:lnSpc>
              <a:spcAft>
                <a:spcPts val="1200"/>
              </a:spcAft>
            </a:pPr>
            <a:r>
              <a:rPr lang="en-CA" sz="2400" dirty="0">
                <a:solidFill>
                  <a:schemeClr val="bg1"/>
                </a:solidFill>
              </a:rPr>
              <a:t>Top 10 cities with the largest total number of EVs in NYS.</a:t>
            </a:r>
          </a:p>
        </p:txBody>
      </p:sp>
      <p:sp>
        <p:nvSpPr>
          <p:cNvPr id="11" name="TextBox 10">
            <a:extLst>
              <a:ext uri="{FF2B5EF4-FFF2-40B4-BE49-F238E27FC236}">
                <a16:creationId xmlns:a16="http://schemas.microsoft.com/office/drawing/2014/main" id="{9A67B00B-60C7-9E30-5156-43C37074538E}"/>
              </a:ext>
            </a:extLst>
          </p:cNvPr>
          <p:cNvSpPr txBox="1"/>
          <p:nvPr/>
        </p:nvSpPr>
        <p:spPr>
          <a:xfrm>
            <a:off x="965200" y="1247524"/>
            <a:ext cx="3343417" cy="461665"/>
          </a:xfrm>
          <a:prstGeom prst="rect">
            <a:avLst/>
          </a:prstGeom>
          <a:noFill/>
        </p:spPr>
        <p:txBody>
          <a:bodyPr wrap="square">
            <a:spAutoFit/>
          </a:bodyPr>
          <a:lstStyle/>
          <a:p>
            <a:r>
              <a:rPr lang="en-CA" sz="2400" dirty="0"/>
              <a:t>(from 2015 to 2021)</a:t>
            </a:r>
            <a:endParaRPr lang="en-US" sz="2400" dirty="0"/>
          </a:p>
        </p:txBody>
      </p:sp>
    </p:spTree>
    <p:extLst>
      <p:ext uri="{BB962C8B-B14F-4D97-AF65-F5344CB8AC3E}">
        <p14:creationId xmlns:p14="http://schemas.microsoft.com/office/powerpoint/2010/main" val="4101745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19CFEC7A-3C24-FD6B-CF12-04C0F6D2DEE3}"/>
              </a:ext>
            </a:extLst>
          </p:cNvPr>
          <p:cNvSpPr/>
          <p:nvPr/>
        </p:nvSpPr>
        <p:spPr>
          <a:xfrm>
            <a:off x="308657" y="2617076"/>
            <a:ext cx="3943019" cy="3321270"/>
          </a:xfrm>
          <a:prstGeom prst="roundRect">
            <a:avLst/>
          </a:prstGeom>
          <a:solidFill>
            <a:schemeClr val="accent1">
              <a:hueOff val="0"/>
              <a:satOff val="0"/>
              <a:lumOff val="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5" name="Rectangle 4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1822" y="-30706"/>
            <a:ext cx="860412" cy="860412"/>
          </a:xfrm>
          <a:prstGeom prst="rect">
            <a:avLst/>
          </a:prstGeom>
        </p:spPr>
      </p:pic>
      <p:sp>
        <p:nvSpPr>
          <p:cNvPr id="7" name="Content Placeholder 2">
            <a:extLst>
              <a:ext uri="{FF2B5EF4-FFF2-40B4-BE49-F238E27FC236}">
                <a16:creationId xmlns:a16="http://schemas.microsoft.com/office/drawing/2014/main" id="{463F49F4-4550-43BF-FE3A-BC651DCF7B6C}"/>
              </a:ext>
            </a:extLst>
          </p:cNvPr>
          <p:cNvSpPr txBox="1">
            <a:spLocks/>
          </p:cNvSpPr>
          <p:nvPr/>
        </p:nvSpPr>
        <p:spPr>
          <a:xfrm>
            <a:off x="1072234" y="1707182"/>
            <a:ext cx="3744586" cy="20722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600"/>
              </a:spcAft>
              <a:buFont typeface="Arial" panose="020B0604020202020204" pitchFamily="34" charset="0"/>
              <a:buNone/>
            </a:pPr>
            <a:endParaRPr lang="en-US" dirty="0"/>
          </a:p>
        </p:txBody>
      </p:sp>
      <p:sp>
        <p:nvSpPr>
          <p:cNvPr id="16" name="Title 1">
            <a:extLst>
              <a:ext uri="{FF2B5EF4-FFF2-40B4-BE49-F238E27FC236}">
                <a16:creationId xmlns:a16="http://schemas.microsoft.com/office/drawing/2014/main" id="{5C196F78-0B0F-A406-90A3-6C0B6363F6B9}"/>
              </a:ext>
            </a:extLst>
          </p:cNvPr>
          <p:cNvSpPr>
            <a:spLocks noGrp="1"/>
          </p:cNvSpPr>
          <p:nvPr>
            <p:ph type="title"/>
          </p:nvPr>
        </p:nvSpPr>
        <p:spPr>
          <a:xfrm>
            <a:off x="505316" y="828885"/>
            <a:ext cx="4133740" cy="1380986"/>
          </a:xfrm>
        </p:spPr>
        <p:txBody>
          <a:bodyPr>
            <a:noAutofit/>
          </a:bodyPr>
          <a:lstStyle/>
          <a:p>
            <a:r>
              <a:rPr lang="en-US" sz="3600" b="1" dirty="0"/>
              <a:t>Number of EVs on the Road by County</a:t>
            </a:r>
            <a:br>
              <a:rPr lang="en-US" sz="4000" b="1" dirty="0"/>
            </a:br>
            <a:r>
              <a:rPr lang="en-US" sz="3200" b="1" dirty="0"/>
              <a:t>(2015-2022)</a:t>
            </a:r>
            <a:endParaRPr lang="en-US" sz="4000" b="1" dirty="0"/>
          </a:p>
        </p:txBody>
      </p:sp>
      <p:sp>
        <p:nvSpPr>
          <p:cNvPr id="19" name="Content Placeholder 2">
            <a:extLst>
              <a:ext uri="{FF2B5EF4-FFF2-40B4-BE49-F238E27FC236}">
                <a16:creationId xmlns:a16="http://schemas.microsoft.com/office/drawing/2014/main" id="{44AB7F97-5B0C-D2C4-3D5D-1B2B228FC87B}"/>
              </a:ext>
            </a:extLst>
          </p:cNvPr>
          <p:cNvSpPr txBox="1">
            <a:spLocks/>
          </p:cNvSpPr>
          <p:nvPr/>
        </p:nvSpPr>
        <p:spPr>
          <a:xfrm>
            <a:off x="642028" y="2879699"/>
            <a:ext cx="3579560" cy="26139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1200"/>
              </a:spcAft>
              <a:buNone/>
            </a:pPr>
            <a:r>
              <a:rPr lang="en-US" sz="2400" b="0" i="0" dirty="0">
                <a:solidFill>
                  <a:schemeClr val="bg1"/>
                </a:solidFill>
                <a:effectLst/>
              </a:rPr>
              <a:t>We explored the EV registrations from 2015 to 2021 in 10 top counties.</a:t>
            </a:r>
          </a:p>
          <a:p>
            <a:pPr marL="0" indent="0">
              <a:lnSpc>
                <a:spcPct val="110000"/>
              </a:lnSpc>
              <a:spcBef>
                <a:spcPts val="0"/>
              </a:spcBef>
              <a:spcAft>
                <a:spcPts val="1200"/>
              </a:spcAft>
              <a:buNone/>
            </a:pPr>
            <a:r>
              <a:rPr lang="en-US" sz="2400" b="1" i="0" dirty="0">
                <a:solidFill>
                  <a:schemeClr val="bg1"/>
                </a:solidFill>
                <a:effectLst/>
              </a:rPr>
              <a:t>Kings County </a:t>
            </a:r>
            <a:r>
              <a:rPr lang="en-US" sz="2400" b="0" i="0" dirty="0">
                <a:solidFill>
                  <a:schemeClr val="bg1"/>
                </a:solidFill>
                <a:effectLst/>
              </a:rPr>
              <a:t>was growing much faster compared to other counties. </a:t>
            </a:r>
          </a:p>
        </p:txBody>
      </p:sp>
      <p:pic>
        <p:nvPicPr>
          <p:cNvPr id="3" name="Picture 2" descr="EV_Count_by_County_Over_Time">
            <a:extLst>
              <a:ext uri="{FF2B5EF4-FFF2-40B4-BE49-F238E27FC236}">
                <a16:creationId xmlns:a16="http://schemas.microsoft.com/office/drawing/2014/main" id="{6B3AF197-6C30-D979-B58B-4C9D188EA35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4809741" y="371830"/>
            <a:ext cx="7233319" cy="616795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2042CAF-0893-EB71-9F3A-529305C31C0E}"/>
              </a:ext>
            </a:extLst>
          </p:cNvPr>
          <p:cNvSpPr>
            <a:spLocks noGrp="1"/>
          </p:cNvSpPr>
          <p:nvPr>
            <p:ph type="sldNum" sz="quarter" idx="12"/>
          </p:nvPr>
        </p:nvSpPr>
        <p:spPr>
          <a:xfrm>
            <a:off x="211822" y="6338792"/>
            <a:ext cx="412576" cy="401994"/>
          </a:xfrm>
          <a:prstGeom prst="ellipse">
            <a:avLst/>
          </a:prstGeom>
          <a:solidFill>
            <a:schemeClr val="accent1">
              <a:lumMod val="75000"/>
              <a:alpha val="80000"/>
            </a:schemeClr>
          </a:solidFill>
        </p:spPr>
        <p:txBody>
          <a:bodyPr anchor="ctr">
            <a:normAutofit fontScale="47500" lnSpcReduction="20000"/>
          </a:bodyPr>
          <a:lstStyle/>
          <a:p>
            <a:pPr algn="ctr">
              <a:spcAft>
                <a:spcPts val="600"/>
              </a:spcAft>
            </a:pPr>
            <a:fld id="{D79E6812-DF0E-4B88-AFAA-EAC7168F54C0}" type="slidenum">
              <a:rPr lang="en-US" sz="1600">
                <a:solidFill>
                  <a:schemeClr val="bg1"/>
                </a:solidFill>
              </a:rPr>
              <a:pPr algn="ctr">
                <a:spcAft>
                  <a:spcPts val="600"/>
                </a:spcAft>
              </a:pPr>
              <a:t>11</a:t>
            </a:fld>
            <a:endParaRPr lang="en-US" sz="1600" dirty="0">
              <a:solidFill>
                <a:schemeClr val="bg1"/>
              </a:solidFill>
            </a:endParaRPr>
          </a:p>
        </p:txBody>
      </p:sp>
    </p:spTree>
    <p:extLst>
      <p:ext uri="{BB962C8B-B14F-4D97-AF65-F5344CB8AC3E}">
        <p14:creationId xmlns:p14="http://schemas.microsoft.com/office/powerpoint/2010/main" val="3432286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B3FCCB-5CE9-0ACF-7887-1CDC4B45DD8A}"/>
              </a:ext>
            </a:extLst>
          </p:cNvPr>
          <p:cNvSpPr>
            <a:spLocks noGrp="1"/>
          </p:cNvSpPr>
          <p:nvPr>
            <p:ph type="title"/>
          </p:nvPr>
        </p:nvSpPr>
        <p:spPr>
          <a:xfrm>
            <a:off x="965200" y="247411"/>
            <a:ext cx="9093200" cy="1461778"/>
          </a:xfrm>
        </p:spPr>
        <p:txBody>
          <a:bodyPr>
            <a:normAutofit/>
          </a:bodyPr>
          <a:lstStyle/>
          <a:p>
            <a:r>
              <a:rPr lang="en-US" sz="4400" b="1" dirty="0"/>
              <a:t>Popularity of EV Models by County</a:t>
            </a:r>
            <a:endParaRPr lang="en-CA" b="1" dirty="0"/>
          </a:p>
        </p:txBody>
      </p:sp>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49794" y="79350"/>
            <a:ext cx="860412" cy="860412"/>
          </a:xfrm>
          <a:prstGeom prst="rect">
            <a:avLst/>
          </a:prstGeom>
        </p:spPr>
      </p:pic>
      <p:sp>
        <p:nvSpPr>
          <p:cNvPr id="4" name="Slide Number Placeholder 3">
            <a:extLst>
              <a:ext uri="{FF2B5EF4-FFF2-40B4-BE49-F238E27FC236}">
                <a16:creationId xmlns:a16="http://schemas.microsoft.com/office/drawing/2014/main" id="{4CC924D2-2D94-C616-A5DE-3E5584E1CD5B}"/>
              </a:ext>
            </a:extLst>
          </p:cNvPr>
          <p:cNvSpPr>
            <a:spLocks noGrp="1"/>
          </p:cNvSpPr>
          <p:nvPr>
            <p:ph type="sldNum" sz="quarter" idx="12"/>
          </p:nvPr>
        </p:nvSpPr>
        <p:spPr>
          <a:xfrm>
            <a:off x="11597630" y="6298379"/>
            <a:ext cx="412576" cy="401994"/>
          </a:xfrm>
          <a:prstGeom prst="ellipse">
            <a:avLst/>
          </a:prstGeom>
          <a:solidFill>
            <a:schemeClr val="accent1">
              <a:lumMod val="75000"/>
              <a:alpha val="80000"/>
            </a:schemeClr>
          </a:solidFill>
        </p:spPr>
        <p:txBody>
          <a:bodyPr anchor="ctr">
            <a:normAutofit fontScale="47500" lnSpcReduction="20000"/>
          </a:bodyPr>
          <a:lstStyle/>
          <a:p>
            <a:pPr algn="ctr">
              <a:spcAft>
                <a:spcPts val="600"/>
              </a:spcAft>
            </a:pPr>
            <a:fld id="{D79E6812-DF0E-4B88-AFAA-EAC7168F54C0}" type="slidenum">
              <a:rPr lang="en-US" sz="1600">
                <a:solidFill>
                  <a:schemeClr val="bg1"/>
                </a:solidFill>
              </a:rPr>
              <a:pPr algn="ctr">
                <a:spcAft>
                  <a:spcPts val="600"/>
                </a:spcAft>
              </a:pPr>
              <a:t>12</a:t>
            </a:fld>
            <a:endParaRPr lang="en-US" sz="1600" dirty="0">
              <a:solidFill>
                <a:schemeClr val="bg1"/>
              </a:solidFill>
            </a:endParaRPr>
          </a:p>
        </p:txBody>
      </p:sp>
      <p:sp>
        <p:nvSpPr>
          <p:cNvPr id="7" name="TextBox 6">
            <a:extLst>
              <a:ext uri="{FF2B5EF4-FFF2-40B4-BE49-F238E27FC236}">
                <a16:creationId xmlns:a16="http://schemas.microsoft.com/office/drawing/2014/main" id="{5F91E6EF-B949-1FE3-4042-1A394B23103E}"/>
              </a:ext>
            </a:extLst>
          </p:cNvPr>
          <p:cNvSpPr txBox="1"/>
          <p:nvPr/>
        </p:nvSpPr>
        <p:spPr>
          <a:xfrm>
            <a:off x="965200" y="1718129"/>
            <a:ext cx="10341232" cy="2425279"/>
          </a:xfrm>
          <a:prstGeom prst="rect">
            <a:avLst/>
          </a:prstGeom>
          <a:noFill/>
        </p:spPr>
        <p:txBody>
          <a:bodyPr wrap="square">
            <a:spAutoFit/>
          </a:bodyPr>
          <a:lstStyle/>
          <a:p>
            <a:pPr indent="-228600">
              <a:lnSpc>
                <a:spcPct val="110000"/>
              </a:lnSpc>
              <a:spcAft>
                <a:spcPts val="600"/>
              </a:spcAft>
              <a:buFontTx/>
              <a:buChar char="-"/>
            </a:pPr>
            <a:r>
              <a:rPr lang="en-CA" sz="2400" dirty="0"/>
              <a:t>We selected the top 10 counties with the largest total number of EVs and figured out the top 6 most purchased </a:t>
            </a:r>
            <a:r>
              <a:rPr lang="en-CA" sz="2400" b="1" dirty="0"/>
              <a:t>EV models </a:t>
            </a:r>
            <a:r>
              <a:rPr lang="en-CA" sz="2400" dirty="0"/>
              <a:t>in each of these counties.</a:t>
            </a:r>
          </a:p>
          <a:p>
            <a:pPr indent="-228600">
              <a:lnSpc>
                <a:spcPct val="110000"/>
              </a:lnSpc>
              <a:spcAft>
                <a:spcPts val="600"/>
              </a:spcAft>
              <a:buFontTx/>
              <a:buChar char="-"/>
            </a:pPr>
            <a:r>
              <a:rPr lang="en-CA" sz="2400" dirty="0"/>
              <a:t>Overall, </a:t>
            </a:r>
            <a:r>
              <a:rPr lang="en-CA" sz="2400" b="1" dirty="0"/>
              <a:t>Tesla</a:t>
            </a:r>
            <a:r>
              <a:rPr lang="en-CA" sz="2400" dirty="0"/>
              <a:t>, </a:t>
            </a:r>
            <a:r>
              <a:rPr lang="en-CA" sz="2400" b="1" dirty="0"/>
              <a:t>Chevrolet</a:t>
            </a:r>
            <a:r>
              <a:rPr lang="en-CA" sz="2400" dirty="0"/>
              <a:t>, and </a:t>
            </a:r>
            <a:r>
              <a:rPr lang="en-CA" sz="2400" b="1" dirty="0"/>
              <a:t>Hyundai</a:t>
            </a:r>
            <a:r>
              <a:rPr lang="en-CA" sz="2400" dirty="0"/>
              <a:t> were the most purchased EVs in each of these counties.</a:t>
            </a:r>
          </a:p>
          <a:p>
            <a:br>
              <a:rPr lang="en-CA" dirty="0"/>
            </a:br>
            <a:endParaRPr lang="en-US" dirty="0"/>
          </a:p>
        </p:txBody>
      </p:sp>
      <p:pic>
        <p:nvPicPr>
          <p:cNvPr id="28674" name="Picture 2">
            <a:extLst>
              <a:ext uri="{FF2B5EF4-FFF2-40B4-BE49-F238E27FC236}">
                <a16:creationId xmlns:a16="http://schemas.microsoft.com/office/drawing/2014/main" id="{CEAFC938-6317-AB0C-9775-A2BE62A347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157" b="2203"/>
          <a:stretch/>
        </p:blipFill>
        <p:spPr bwMode="auto">
          <a:xfrm>
            <a:off x="4289975" y="3095546"/>
            <a:ext cx="7290025" cy="3652457"/>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4B0544C7-8405-9D54-C5C8-0F4B34182B0A}"/>
              </a:ext>
            </a:extLst>
          </p:cNvPr>
          <p:cNvGrpSpPr/>
          <p:nvPr/>
        </p:nvGrpSpPr>
        <p:grpSpPr>
          <a:xfrm>
            <a:off x="973197" y="4435302"/>
            <a:ext cx="2330386" cy="704498"/>
            <a:chOff x="1153247" y="2989668"/>
            <a:chExt cx="2330386" cy="704498"/>
          </a:xfrm>
        </p:grpSpPr>
        <p:sp>
          <p:nvSpPr>
            <p:cNvPr id="8" name="Rectangle: Rounded Corners 20">
              <a:extLst>
                <a:ext uri="{FF2B5EF4-FFF2-40B4-BE49-F238E27FC236}">
                  <a16:creationId xmlns:a16="http://schemas.microsoft.com/office/drawing/2014/main" id="{961EF820-E640-093C-FEC2-031059A3D0F0}"/>
                </a:ext>
              </a:extLst>
            </p:cNvPr>
            <p:cNvSpPr/>
            <p:nvPr/>
          </p:nvSpPr>
          <p:spPr>
            <a:xfrm>
              <a:off x="1153247" y="2989668"/>
              <a:ext cx="2330386" cy="704498"/>
            </a:xfrm>
            <a:prstGeom prst="roundRect">
              <a:avLst/>
            </a:prstGeom>
            <a:solidFill>
              <a:schemeClr val="accent1">
                <a:hueOff val="0"/>
                <a:satOff val="0"/>
                <a:lumOff val="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TextBox 8">
              <a:extLst>
                <a:ext uri="{FF2B5EF4-FFF2-40B4-BE49-F238E27FC236}">
                  <a16:creationId xmlns:a16="http://schemas.microsoft.com/office/drawing/2014/main" id="{8256DCBB-5D1C-DEDD-4A15-5ACDB57158E1}"/>
                </a:ext>
              </a:extLst>
            </p:cNvPr>
            <p:cNvSpPr txBox="1"/>
            <p:nvPr/>
          </p:nvSpPr>
          <p:spPr>
            <a:xfrm>
              <a:off x="1306239" y="3067903"/>
              <a:ext cx="2177393" cy="478272"/>
            </a:xfrm>
            <a:prstGeom prst="rect">
              <a:avLst/>
            </a:prstGeom>
            <a:noFill/>
          </p:spPr>
          <p:txBody>
            <a:bodyPr wrap="square">
              <a:spAutoFit/>
            </a:bodyPr>
            <a:lstStyle/>
            <a:p>
              <a:pPr>
                <a:lnSpc>
                  <a:spcPct val="110000"/>
                </a:lnSpc>
                <a:spcAft>
                  <a:spcPts val="1200"/>
                </a:spcAft>
              </a:pPr>
              <a:r>
                <a:rPr lang="en-CA" sz="2400" i="0" dirty="0">
                  <a:solidFill>
                    <a:schemeClr val="bg1"/>
                  </a:solidFill>
                  <a:effectLst/>
                </a:rPr>
                <a:t>Nassau County</a:t>
              </a:r>
              <a:endParaRPr lang="en-CA" sz="2400" dirty="0">
                <a:solidFill>
                  <a:schemeClr val="bg1"/>
                </a:solidFill>
              </a:endParaRPr>
            </a:p>
          </p:txBody>
        </p:sp>
      </p:grpSp>
      <p:sp>
        <p:nvSpPr>
          <p:cNvPr id="10" name="Right Arrow 9">
            <a:extLst>
              <a:ext uri="{FF2B5EF4-FFF2-40B4-BE49-F238E27FC236}">
                <a16:creationId xmlns:a16="http://schemas.microsoft.com/office/drawing/2014/main" id="{6CFFDAEF-36FA-643D-5B7A-879645C8FAEE}"/>
              </a:ext>
            </a:extLst>
          </p:cNvPr>
          <p:cNvSpPr/>
          <p:nvPr/>
        </p:nvSpPr>
        <p:spPr>
          <a:xfrm>
            <a:off x="3486792" y="4682638"/>
            <a:ext cx="612718" cy="2391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3186D4B-0CE3-9FDB-F4DD-9D220400AA6B}"/>
              </a:ext>
            </a:extLst>
          </p:cNvPr>
          <p:cNvSpPr txBox="1"/>
          <p:nvPr/>
        </p:nvSpPr>
        <p:spPr>
          <a:xfrm>
            <a:off x="965200" y="1254040"/>
            <a:ext cx="3343417" cy="461665"/>
          </a:xfrm>
          <a:prstGeom prst="rect">
            <a:avLst/>
          </a:prstGeom>
          <a:noFill/>
        </p:spPr>
        <p:txBody>
          <a:bodyPr wrap="square">
            <a:spAutoFit/>
          </a:bodyPr>
          <a:lstStyle/>
          <a:p>
            <a:r>
              <a:rPr lang="en-CA" sz="2400" dirty="0"/>
              <a:t>(from 2015 to 2021)</a:t>
            </a:r>
            <a:endParaRPr lang="en-US" sz="2400" dirty="0"/>
          </a:p>
        </p:txBody>
      </p:sp>
    </p:spTree>
    <p:extLst>
      <p:ext uri="{BB962C8B-B14F-4D97-AF65-F5344CB8AC3E}">
        <p14:creationId xmlns:p14="http://schemas.microsoft.com/office/powerpoint/2010/main" val="1180775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8BB315C-84F6-1A0E-D851-2B6C8359D14A}"/>
              </a:ext>
            </a:extLst>
          </p:cNvPr>
          <p:cNvSpPr>
            <a:spLocks noGrp="1"/>
          </p:cNvSpPr>
          <p:nvPr>
            <p:ph type="ctrTitle"/>
          </p:nvPr>
        </p:nvSpPr>
        <p:spPr>
          <a:xfrm>
            <a:off x="1117311" y="2291806"/>
            <a:ext cx="5967076" cy="2274388"/>
          </a:xfrm>
        </p:spPr>
        <p:txBody>
          <a:bodyPr anchor="t">
            <a:normAutofit/>
          </a:bodyPr>
          <a:lstStyle/>
          <a:p>
            <a:pPr algn="l"/>
            <a:r>
              <a:rPr lang="en-CA" sz="6600" b="1" dirty="0"/>
              <a:t>DATA VISULIAZATION</a:t>
            </a:r>
          </a:p>
        </p:txBody>
      </p:sp>
      <p:grpSp>
        <p:nvGrpSpPr>
          <p:cNvPr id="12"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13"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4" name="Graphic 3" descr="Bar chart with solid fill">
            <a:extLst>
              <a:ext uri="{FF2B5EF4-FFF2-40B4-BE49-F238E27FC236}">
                <a16:creationId xmlns:a16="http://schemas.microsoft.com/office/drawing/2014/main" id="{A5369759-BC39-2837-D772-ABA8F9E2A8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314950" y="4714158"/>
            <a:ext cx="1097280" cy="1097280"/>
          </a:xfrm>
          <a:prstGeom prst="rect">
            <a:avLst/>
          </a:prstGeom>
        </p:spPr>
      </p:pic>
    </p:spTree>
    <p:extLst>
      <p:ext uri="{BB962C8B-B14F-4D97-AF65-F5344CB8AC3E}">
        <p14:creationId xmlns:p14="http://schemas.microsoft.com/office/powerpoint/2010/main" val="3024971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B3FCCB-5CE9-0ACF-7887-1CDC4B45DD8A}"/>
              </a:ext>
            </a:extLst>
          </p:cNvPr>
          <p:cNvSpPr>
            <a:spLocks noGrp="1"/>
          </p:cNvSpPr>
          <p:nvPr>
            <p:ph type="title"/>
          </p:nvPr>
        </p:nvSpPr>
        <p:spPr>
          <a:xfrm>
            <a:off x="496966" y="2444345"/>
            <a:ext cx="3505162" cy="1461778"/>
          </a:xfrm>
        </p:spPr>
        <p:txBody>
          <a:bodyPr>
            <a:normAutofit/>
          </a:bodyPr>
          <a:lstStyle/>
          <a:p>
            <a:r>
              <a:rPr lang="en-US" sz="4400" b="1" dirty="0"/>
              <a:t>Folium Map</a:t>
            </a:r>
            <a:endParaRPr lang="en-CA" b="1" dirty="0"/>
          </a:p>
        </p:txBody>
      </p:sp>
      <p:sp>
        <p:nvSpPr>
          <p:cNvPr id="3" name="Content Placeholder 2">
            <a:extLst>
              <a:ext uri="{FF2B5EF4-FFF2-40B4-BE49-F238E27FC236}">
                <a16:creationId xmlns:a16="http://schemas.microsoft.com/office/drawing/2014/main" id="{158EA748-789A-D630-DA28-0838BAF99701}"/>
              </a:ext>
            </a:extLst>
          </p:cNvPr>
          <p:cNvSpPr>
            <a:spLocks noGrp="1"/>
          </p:cNvSpPr>
          <p:nvPr>
            <p:ph idx="1"/>
          </p:nvPr>
        </p:nvSpPr>
        <p:spPr>
          <a:xfrm>
            <a:off x="496824" y="3571909"/>
            <a:ext cx="3123800" cy="729839"/>
          </a:xfrm>
        </p:spPr>
        <p:txBody>
          <a:bodyPr>
            <a:normAutofit/>
          </a:bodyPr>
          <a:lstStyle/>
          <a:p>
            <a:pPr marL="0" indent="0">
              <a:lnSpc>
                <a:spcPct val="110000"/>
              </a:lnSpc>
              <a:spcBef>
                <a:spcPts val="0"/>
              </a:spcBef>
              <a:spcAft>
                <a:spcPts val="600"/>
              </a:spcAft>
              <a:buNone/>
            </a:pPr>
            <a:r>
              <a:rPr lang="en-US" sz="2400" dirty="0"/>
              <a:t>- NYS EV Registrations</a:t>
            </a:r>
          </a:p>
        </p:txBody>
      </p:sp>
      <p:pic>
        <p:nvPicPr>
          <p:cNvPr id="15362" name="Picture 2" descr="NYS_EV_registration_map">
            <a:extLst>
              <a:ext uri="{FF2B5EF4-FFF2-40B4-BE49-F238E27FC236}">
                <a16:creationId xmlns:a16="http://schemas.microsoft.com/office/drawing/2014/main" id="{BECE57EE-8EA4-49F3-4419-CFF0EC7BB3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29" t="3428" r="9070" b="2575"/>
          <a:stretch/>
        </p:blipFill>
        <p:spPr bwMode="auto">
          <a:xfrm>
            <a:off x="3620624" y="733201"/>
            <a:ext cx="8432734" cy="5391597"/>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descr="Electric Car">
            <a:extLst>
              <a:ext uri="{FF2B5EF4-FFF2-40B4-BE49-F238E27FC236}">
                <a16:creationId xmlns:a16="http://schemas.microsoft.com/office/drawing/2014/main" id="{286B305E-0F9C-B6C9-750C-12D4F546EB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1822" y="-30706"/>
            <a:ext cx="860412" cy="860412"/>
          </a:xfrm>
          <a:prstGeom prst="rect">
            <a:avLst/>
          </a:prstGeom>
        </p:spPr>
      </p:pic>
      <p:sp>
        <p:nvSpPr>
          <p:cNvPr id="9" name="Slide Number Placeholder 3">
            <a:extLst>
              <a:ext uri="{FF2B5EF4-FFF2-40B4-BE49-F238E27FC236}">
                <a16:creationId xmlns:a16="http://schemas.microsoft.com/office/drawing/2014/main" id="{15E3D5FF-F00C-7E88-207B-970C89F2ACE8}"/>
              </a:ext>
            </a:extLst>
          </p:cNvPr>
          <p:cNvSpPr txBox="1">
            <a:spLocks/>
          </p:cNvSpPr>
          <p:nvPr/>
        </p:nvSpPr>
        <p:spPr>
          <a:xfrm>
            <a:off x="148940" y="6296971"/>
            <a:ext cx="412576" cy="401994"/>
          </a:xfrm>
          <a:prstGeom prst="ellipse">
            <a:avLst/>
          </a:prstGeom>
          <a:solidFill>
            <a:schemeClr val="accent1">
              <a:lumMod val="75000"/>
              <a:alpha val="80000"/>
            </a:schemeClr>
          </a:solidFill>
        </p:spPr>
        <p:txBody>
          <a:bodyPr vert="horz" lIns="91440" tIns="45720" rIns="91440" bIns="45720" rtlCol="0" anchor="ctr">
            <a:normAutofit fontScale="47500" lnSpcReduction="200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fld id="{D79E6812-DF0E-4B88-AFAA-EAC7168F54C0}" type="slidenum">
              <a:rPr lang="en-US" sz="1600" smtClean="0">
                <a:solidFill>
                  <a:schemeClr val="bg1"/>
                </a:solidFill>
              </a:rPr>
              <a:pPr algn="ctr">
                <a:spcAft>
                  <a:spcPts val="600"/>
                </a:spcAft>
              </a:pPr>
              <a:t>14</a:t>
            </a:fld>
            <a:endParaRPr lang="en-US" sz="1600" dirty="0">
              <a:solidFill>
                <a:schemeClr val="bg1"/>
              </a:solidFill>
            </a:endParaRPr>
          </a:p>
        </p:txBody>
      </p:sp>
    </p:spTree>
    <p:extLst>
      <p:ext uri="{BB962C8B-B14F-4D97-AF65-F5344CB8AC3E}">
        <p14:creationId xmlns:p14="http://schemas.microsoft.com/office/powerpoint/2010/main" val="3533419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B3FCCB-5CE9-0ACF-7887-1CDC4B45DD8A}"/>
              </a:ext>
            </a:extLst>
          </p:cNvPr>
          <p:cNvSpPr>
            <a:spLocks noGrp="1"/>
          </p:cNvSpPr>
          <p:nvPr>
            <p:ph type="title"/>
          </p:nvPr>
        </p:nvSpPr>
        <p:spPr>
          <a:xfrm>
            <a:off x="496966" y="2444345"/>
            <a:ext cx="3505162" cy="1461778"/>
          </a:xfrm>
        </p:spPr>
        <p:txBody>
          <a:bodyPr>
            <a:normAutofit/>
          </a:bodyPr>
          <a:lstStyle/>
          <a:p>
            <a:r>
              <a:rPr lang="en-US" sz="4400" b="1" dirty="0"/>
              <a:t>Folium Map</a:t>
            </a:r>
            <a:endParaRPr lang="en-CA" b="1" dirty="0"/>
          </a:p>
        </p:txBody>
      </p:sp>
      <p:pic>
        <p:nvPicPr>
          <p:cNvPr id="8" name="Graphic 7" descr="Electric Car">
            <a:extLst>
              <a:ext uri="{FF2B5EF4-FFF2-40B4-BE49-F238E27FC236}">
                <a16:creationId xmlns:a16="http://schemas.microsoft.com/office/drawing/2014/main" id="{286B305E-0F9C-B6C9-750C-12D4F546EB2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1822" y="-30706"/>
            <a:ext cx="860412" cy="860412"/>
          </a:xfrm>
          <a:prstGeom prst="rect">
            <a:avLst/>
          </a:prstGeom>
        </p:spPr>
      </p:pic>
      <p:sp>
        <p:nvSpPr>
          <p:cNvPr id="9" name="Slide Number Placeholder 3">
            <a:extLst>
              <a:ext uri="{FF2B5EF4-FFF2-40B4-BE49-F238E27FC236}">
                <a16:creationId xmlns:a16="http://schemas.microsoft.com/office/drawing/2014/main" id="{15E3D5FF-F00C-7E88-207B-970C89F2ACE8}"/>
              </a:ext>
            </a:extLst>
          </p:cNvPr>
          <p:cNvSpPr txBox="1">
            <a:spLocks/>
          </p:cNvSpPr>
          <p:nvPr/>
        </p:nvSpPr>
        <p:spPr>
          <a:xfrm>
            <a:off x="148940" y="6296971"/>
            <a:ext cx="412576" cy="401994"/>
          </a:xfrm>
          <a:prstGeom prst="ellipse">
            <a:avLst/>
          </a:prstGeom>
          <a:solidFill>
            <a:schemeClr val="accent1">
              <a:lumMod val="75000"/>
              <a:alpha val="80000"/>
            </a:schemeClr>
          </a:solidFill>
        </p:spPr>
        <p:txBody>
          <a:bodyPr vert="horz" lIns="91440" tIns="45720" rIns="91440" bIns="45720" rtlCol="0" anchor="ctr">
            <a:normAutofit fontScale="47500" lnSpcReduction="200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fld id="{D79E6812-DF0E-4B88-AFAA-EAC7168F54C0}" type="slidenum">
              <a:rPr lang="en-US" sz="1600" smtClean="0">
                <a:solidFill>
                  <a:schemeClr val="bg1"/>
                </a:solidFill>
              </a:rPr>
              <a:pPr algn="ctr">
                <a:spcAft>
                  <a:spcPts val="600"/>
                </a:spcAft>
              </a:pPr>
              <a:t>15</a:t>
            </a:fld>
            <a:endParaRPr lang="en-US" sz="1600" dirty="0">
              <a:solidFill>
                <a:schemeClr val="bg1"/>
              </a:solidFill>
            </a:endParaRPr>
          </a:p>
        </p:txBody>
      </p:sp>
      <p:sp>
        <p:nvSpPr>
          <p:cNvPr id="4" name="Content Placeholder 2">
            <a:extLst>
              <a:ext uri="{FF2B5EF4-FFF2-40B4-BE49-F238E27FC236}">
                <a16:creationId xmlns:a16="http://schemas.microsoft.com/office/drawing/2014/main" id="{A8F00F68-D71E-D8F5-4786-63B8F8519B69}"/>
              </a:ext>
            </a:extLst>
          </p:cNvPr>
          <p:cNvSpPr txBox="1">
            <a:spLocks/>
          </p:cNvSpPr>
          <p:nvPr/>
        </p:nvSpPr>
        <p:spPr>
          <a:xfrm>
            <a:off x="422145" y="3523062"/>
            <a:ext cx="2840297" cy="95665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spcAft>
                <a:spcPts val="600"/>
              </a:spcAft>
              <a:buFont typeface="Arial" panose="020B0604020202020204" pitchFamily="34" charset="0"/>
              <a:buNone/>
            </a:pPr>
            <a:r>
              <a:rPr lang="en-US" sz="2400" dirty="0"/>
              <a:t>- NYS EV Charging Stations </a:t>
            </a:r>
          </a:p>
        </p:txBody>
      </p:sp>
      <p:pic>
        <p:nvPicPr>
          <p:cNvPr id="7" name="Picture 2" descr="NYS_EV_station_map">
            <a:extLst>
              <a:ext uri="{FF2B5EF4-FFF2-40B4-BE49-F238E27FC236}">
                <a16:creationId xmlns:a16="http://schemas.microsoft.com/office/drawing/2014/main" id="{B6917F58-B8B3-F00D-8AD7-223CAA5B9DC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43" t="753" r="5552" b="5969"/>
          <a:stretch/>
        </p:blipFill>
        <p:spPr bwMode="auto">
          <a:xfrm>
            <a:off x="3561438" y="733200"/>
            <a:ext cx="8432733" cy="5391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712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B3FCCB-5CE9-0ACF-7887-1CDC4B45DD8A}"/>
              </a:ext>
            </a:extLst>
          </p:cNvPr>
          <p:cNvSpPr>
            <a:spLocks noGrp="1"/>
          </p:cNvSpPr>
          <p:nvPr>
            <p:ph type="title"/>
          </p:nvPr>
        </p:nvSpPr>
        <p:spPr>
          <a:xfrm>
            <a:off x="496966" y="2444345"/>
            <a:ext cx="3505162" cy="1461778"/>
          </a:xfrm>
        </p:spPr>
        <p:txBody>
          <a:bodyPr>
            <a:normAutofit/>
          </a:bodyPr>
          <a:lstStyle/>
          <a:p>
            <a:r>
              <a:rPr lang="en-US" sz="4400" b="1" dirty="0"/>
              <a:t>Folium Map</a:t>
            </a:r>
            <a:endParaRPr lang="en-CA" b="1" dirty="0"/>
          </a:p>
        </p:txBody>
      </p:sp>
      <p:pic>
        <p:nvPicPr>
          <p:cNvPr id="8" name="Graphic 7" descr="Electric Car">
            <a:extLst>
              <a:ext uri="{FF2B5EF4-FFF2-40B4-BE49-F238E27FC236}">
                <a16:creationId xmlns:a16="http://schemas.microsoft.com/office/drawing/2014/main" id="{286B305E-0F9C-B6C9-750C-12D4F546EB2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1822" y="-30706"/>
            <a:ext cx="860412" cy="860412"/>
          </a:xfrm>
          <a:prstGeom prst="rect">
            <a:avLst/>
          </a:prstGeom>
        </p:spPr>
      </p:pic>
      <p:sp>
        <p:nvSpPr>
          <p:cNvPr id="9" name="Slide Number Placeholder 3">
            <a:extLst>
              <a:ext uri="{FF2B5EF4-FFF2-40B4-BE49-F238E27FC236}">
                <a16:creationId xmlns:a16="http://schemas.microsoft.com/office/drawing/2014/main" id="{15E3D5FF-F00C-7E88-207B-970C89F2ACE8}"/>
              </a:ext>
            </a:extLst>
          </p:cNvPr>
          <p:cNvSpPr txBox="1">
            <a:spLocks/>
          </p:cNvSpPr>
          <p:nvPr/>
        </p:nvSpPr>
        <p:spPr>
          <a:xfrm>
            <a:off x="148940" y="6296971"/>
            <a:ext cx="412576" cy="401994"/>
          </a:xfrm>
          <a:prstGeom prst="ellipse">
            <a:avLst/>
          </a:prstGeom>
          <a:solidFill>
            <a:schemeClr val="accent1">
              <a:lumMod val="75000"/>
              <a:alpha val="80000"/>
            </a:schemeClr>
          </a:solidFill>
        </p:spPr>
        <p:txBody>
          <a:bodyPr vert="horz" lIns="91440" tIns="45720" rIns="91440" bIns="45720" rtlCol="0" anchor="ctr">
            <a:normAutofit fontScale="47500" lnSpcReduction="200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fld id="{D79E6812-DF0E-4B88-AFAA-EAC7168F54C0}" type="slidenum">
              <a:rPr lang="en-US" sz="1600" smtClean="0">
                <a:solidFill>
                  <a:schemeClr val="bg1"/>
                </a:solidFill>
              </a:rPr>
              <a:pPr algn="ctr">
                <a:spcAft>
                  <a:spcPts val="600"/>
                </a:spcAft>
              </a:pPr>
              <a:t>16</a:t>
            </a:fld>
            <a:endParaRPr lang="en-US" sz="1600" dirty="0">
              <a:solidFill>
                <a:schemeClr val="bg1"/>
              </a:solidFill>
            </a:endParaRPr>
          </a:p>
        </p:txBody>
      </p:sp>
      <p:sp>
        <p:nvSpPr>
          <p:cNvPr id="4" name="Content Placeholder 2">
            <a:extLst>
              <a:ext uri="{FF2B5EF4-FFF2-40B4-BE49-F238E27FC236}">
                <a16:creationId xmlns:a16="http://schemas.microsoft.com/office/drawing/2014/main" id="{A8F00F68-D71E-D8F5-4786-63B8F8519B69}"/>
              </a:ext>
            </a:extLst>
          </p:cNvPr>
          <p:cNvSpPr txBox="1">
            <a:spLocks/>
          </p:cNvSpPr>
          <p:nvPr/>
        </p:nvSpPr>
        <p:spPr>
          <a:xfrm>
            <a:off x="355228" y="3523062"/>
            <a:ext cx="3123800" cy="1203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spcAft>
                <a:spcPts val="600"/>
              </a:spcAft>
              <a:buFont typeface="Arial" panose="020B0604020202020204" pitchFamily="34" charset="0"/>
              <a:buNone/>
            </a:pPr>
            <a:r>
              <a:rPr lang="en-US" sz="2400" dirty="0"/>
              <a:t>- New York City EV Registrations </a:t>
            </a:r>
          </a:p>
        </p:txBody>
      </p:sp>
      <p:pic>
        <p:nvPicPr>
          <p:cNvPr id="3" name="Picture 4" descr="NY_city_EV_registration_map">
            <a:extLst>
              <a:ext uri="{FF2B5EF4-FFF2-40B4-BE49-F238E27FC236}">
                <a16:creationId xmlns:a16="http://schemas.microsoft.com/office/drawing/2014/main" id="{8446110E-AFAF-996F-394D-503FF964077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8076"/>
          <a:stretch/>
        </p:blipFill>
        <p:spPr bwMode="auto">
          <a:xfrm>
            <a:off x="3559659" y="733200"/>
            <a:ext cx="8420519" cy="5391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824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B3FCCB-5CE9-0ACF-7887-1CDC4B45DD8A}"/>
              </a:ext>
            </a:extLst>
          </p:cNvPr>
          <p:cNvSpPr>
            <a:spLocks noGrp="1"/>
          </p:cNvSpPr>
          <p:nvPr>
            <p:ph type="title"/>
          </p:nvPr>
        </p:nvSpPr>
        <p:spPr>
          <a:xfrm>
            <a:off x="1072234" y="501644"/>
            <a:ext cx="2877751" cy="1461778"/>
          </a:xfrm>
        </p:spPr>
        <p:txBody>
          <a:bodyPr>
            <a:normAutofit/>
          </a:bodyPr>
          <a:lstStyle/>
          <a:p>
            <a:r>
              <a:rPr lang="en-US" sz="4400" b="1" dirty="0"/>
              <a:t>Tableau</a:t>
            </a:r>
            <a:endParaRPr lang="en-CA" b="1" dirty="0"/>
          </a:p>
        </p:txBody>
      </p:sp>
      <p:sp>
        <p:nvSpPr>
          <p:cNvPr id="3" name="Content Placeholder 2">
            <a:extLst>
              <a:ext uri="{FF2B5EF4-FFF2-40B4-BE49-F238E27FC236}">
                <a16:creationId xmlns:a16="http://schemas.microsoft.com/office/drawing/2014/main" id="{158EA748-789A-D630-DA28-0838BAF99701}"/>
              </a:ext>
            </a:extLst>
          </p:cNvPr>
          <p:cNvSpPr>
            <a:spLocks noGrp="1"/>
          </p:cNvSpPr>
          <p:nvPr>
            <p:ph idx="1"/>
          </p:nvPr>
        </p:nvSpPr>
        <p:spPr>
          <a:xfrm>
            <a:off x="1072234" y="1858072"/>
            <a:ext cx="4806065" cy="1317889"/>
          </a:xfrm>
        </p:spPr>
        <p:txBody>
          <a:bodyPr>
            <a:normAutofit/>
          </a:bodyPr>
          <a:lstStyle/>
          <a:p>
            <a:pPr marL="0" indent="0">
              <a:lnSpc>
                <a:spcPct val="110000"/>
              </a:lnSpc>
              <a:spcBef>
                <a:spcPts val="0"/>
              </a:spcBef>
              <a:spcAft>
                <a:spcPts val="600"/>
              </a:spcAft>
              <a:buNone/>
            </a:pPr>
            <a:r>
              <a:rPr lang="en-US" sz="2400" dirty="0"/>
              <a:t>- We also use Tableau to visualize our findings.</a:t>
            </a:r>
          </a:p>
          <a:p>
            <a:pPr marL="0" indent="0">
              <a:lnSpc>
                <a:spcPct val="110000"/>
              </a:lnSpc>
              <a:spcBef>
                <a:spcPts val="0"/>
              </a:spcBef>
              <a:spcAft>
                <a:spcPts val="600"/>
              </a:spcAft>
              <a:buNone/>
            </a:pPr>
            <a:endParaRPr lang="en-US" dirty="0"/>
          </a:p>
        </p:txBody>
      </p:sp>
      <p:sp>
        <p:nvSpPr>
          <p:cNvPr id="4" name="Content Placeholder 2">
            <a:extLst>
              <a:ext uri="{FF2B5EF4-FFF2-40B4-BE49-F238E27FC236}">
                <a16:creationId xmlns:a16="http://schemas.microsoft.com/office/drawing/2014/main" id="{3D464D62-6B1B-F1E8-01E2-A807BAC1BF7E}"/>
              </a:ext>
            </a:extLst>
          </p:cNvPr>
          <p:cNvSpPr txBox="1">
            <a:spLocks/>
          </p:cNvSpPr>
          <p:nvPr/>
        </p:nvSpPr>
        <p:spPr>
          <a:xfrm>
            <a:off x="650170" y="4045500"/>
            <a:ext cx="10261600" cy="18944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600"/>
              </a:spcAft>
              <a:buFont typeface="Arial" panose="020B0604020202020204" pitchFamily="34" charset="0"/>
              <a:buNone/>
            </a:pPr>
            <a:endParaRPr lang="en-US" dirty="0"/>
          </a:p>
        </p:txBody>
      </p:sp>
      <p:pic>
        <p:nvPicPr>
          <p:cNvPr id="7" name="Picture 6" descr="Chart, treemap chart&#10;&#10;Description automatically generated">
            <a:extLst>
              <a:ext uri="{FF2B5EF4-FFF2-40B4-BE49-F238E27FC236}">
                <a16:creationId xmlns:a16="http://schemas.microsoft.com/office/drawing/2014/main" id="{5A658581-8361-45A6-3C03-EC3002C546D5}"/>
              </a:ext>
            </a:extLst>
          </p:cNvPr>
          <p:cNvPicPr>
            <a:picLocks noChangeAspect="1"/>
          </p:cNvPicPr>
          <p:nvPr/>
        </p:nvPicPr>
        <p:blipFill rotWithShape="1">
          <a:blip r:embed="rId3">
            <a:extLst>
              <a:ext uri="{28A0092B-C50C-407E-A947-70E740481C1C}">
                <a14:useLocalDpi xmlns:a14="http://schemas.microsoft.com/office/drawing/2010/main" val="0"/>
              </a:ext>
            </a:extLst>
          </a:blip>
          <a:srcRect l="1632" r="2847" b="2468"/>
          <a:stretch/>
        </p:blipFill>
        <p:spPr>
          <a:xfrm>
            <a:off x="644984" y="3242530"/>
            <a:ext cx="6010879" cy="3503040"/>
          </a:xfrm>
          <a:prstGeom prst="rect">
            <a:avLst/>
          </a:prstGeom>
        </p:spPr>
      </p:pic>
      <p:pic>
        <p:nvPicPr>
          <p:cNvPr id="10" name="Picture 9" descr="Map&#10;&#10;Description automatically generated with medium confidence">
            <a:extLst>
              <a:ext uri="{FF2B5EF4-FFF2-40B4-BE49-F238E27FC236}">
                <a16:creationId xmlns:a16="http://schemas.microsoft.com/office/drawing/2014/main" id="{A010BF90-65AA-B47B-81A0-A4528E22A157}"/>
              </a:ext>
            </a:extLst>
          </p:cNvPr>
          <p:cNvPicPr>
            <a:picLocks noChangeAspect="1"/>
          </p:cNvPicPr>
          <p:nvPr/>
        </p:nvPicPr>
        <p:blipFill rotWithShape="1">
          <a:blip r:embed="rId4">
            <a:extLst>
              <a:ext uri="{28A0092B-C50C-407E-A947-70E740481C1C}">
                <a14:useLocalDpi xmlns:a14="http://schemas.microsoft.com/office/drawing/2010/main" val="0"/>
              </a:ext>
            </a:extLst>
          </a:blip>
          <a:srcRect l="3129" t="-844" r="5344" b="1419"/>
          <a:stretch/>
        </p:blipFill>
        <p:spPr>
          <a:xfrm>
            <a:off x="6766886" y="41192"/>
            <a:ext cx="5218175" cy="3350737"/>
          </a:xfrm>
          <a:prstGeom prst="rect">
            <a:avLst/>
          </a:prstGeom>
        </p:spPr>
      </p:pic>
      <p:pic>
        <p:nvPicPr>
          <p:cNvPr id="12" name="Picture 11" descr="Graphical user interface&#10;&#10;Description automatically generated">
            <a:extLst>
              <a:ext uri="{FF2B5EF4-FFF2-40B4-BE49-F238E27FC236}">
                <a16:creationId xmlns:a16="http://schemas.microsoft.com/office/drawing/2014/main" id="{709D6D3C-2BB8-E05B-0384-2585291531CD}"/>
              </a:ext>
            </a:extLst>
          </p:cNvPr>
          <p:cNvPicPr>
            <a:picLocks noChangeAspect="1"/>
          </p:cNvPicPr>
          <p:nvPr/>
        </p:nvPicPr>
        <p:blipFill rotWithShape="1">
          <a:blip r:embed="rId5">
            <a:extLst>
              <a:ext uri="{28A0092B-C50C-407E-A947-70E740481C1C}">
                <a14:useLocalDpi xmlns:a14="http://schemas.microsoft.com/office/drawing/2010/main" val="0"/>
              </a:ext>
            </a:extLst>
          </a:blip>
          <a:srcRect l="2492" r="5730"/>
          <a:stretch/>
        </p:blipFill>
        <p:spPr>
          <a:xfrm>
            <a:off x="6766886" y="3443417"/>
            <a:ext cx="5218175" cy="3350737"/>
          </a:xfrm>
          <a:prstGeom prst="rect">
            <a:avLst/>
          </a:prstGeom>
        </p:spPr>
      </p:pic>
      <p:pic>
        <p:nvPicPr>
          <p:cNvPr id="13" name="Graphic 12" descr="Electric Car">
            <a:extLst>
              <a:ext uri="{FF2B5EF4-FFF2-40B4-BE49-F238E27FC236}">
                <a16:creationId xmlns:a16="http://schemas.microsoft.com/office/drawing/2014/main" id="{AA255D55-4426-4651-ABCF-EB259FADBA9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1822" y="-30706"/>
            <a:ext cx="860412" cy="860412"/>
          </a:xfrm>
          <a:prstGeom prst="rect">
            <a:avLst/>
          </a:prstGeom>
        </p:spPr>
      </p:pic>
      <p:sp>
        <p:nvSpPr>
          <p:cNvPr id="15" name="Slide Number Placeholder 3">
            <a:extLst>
              <a:ext uri="{FF2B5EF4-FFF2-40B4-BE49-F238E27FC236}">
                <a16:creationId xmlns:a16="http://schemas.microsoft.com/office/drawing/2014/main" id="{4CEF0BC3-8E8C-28FF-9160-7373CBCD6BE7}"/>
              </a:ext>
            </a:extLst>
          </p:cNvPr>
          <p:cNvSpPr txBox="1">
            <a:spLocks/>
          </p:cNvSpPr>
          <p:nvPr/>
        </p:nvSpPr>
        <p:spPr>
          <a:xfrm>
            <a:off x="148940" y="6296971"/>
            <a:ext cx="412576" cy="401994"/>
          </a:xfrm>
          <a:prstGeom prst="ellipse">
            <a:avLst/>
          </a:prstGeom>
          <a:solidFill>
            <a:schemeClr val="accent1">
              <a:lumMod val="75000"/>
              <a:alpha val="80000"/>
            </a:schemeClr>
          </a:solidFill>
        </p:spPr>
        <p:txBody>
          <a:bodyPr vert="horz" lIns="91440" tIns="45720" rIns="91440" bIns="45720" rtlCol="0" anchor="ctr">
            <a:normAutofit fontScale="47500" lnSpcReduction="200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fld id="{D79E6812-DF0E-4B88-AFAA-EAC7168F54C0}" type="slidenum">
              <a:rPr lang="en-US" sz="1600" smtClean="0">
                <a:solidFill>
                  <a:schemeClr val="bg1"/>
                </a:solidFill>
              </a:rPr>
              <a:pPr algn="ctr">
                <a:spcAft>
                  <a:spcPts val="600"/>
                </a:spcAft>
              </a:pPr>
              <a:t>17</a:t>
            </a:fld>
            <a:endParaRPr lang="en-US" sz="1600" dirty="0">
              <a:solidFill>
                <a:schemeClr val="bg1"/>
              </a:solidFill>
            </a:endParaRPr>
          </a:p>
        </p:txBody>
      </p:sp>
    </p:spTree>
    <p:extLst>
      <p:ext uri="{BB962C8B-B14F-4D97-AF65-F5344CB8AC3E}">
        <p14:creationId xmlns:p14="http://schemas.microsoft.com/office/powerpoint/2010/main" val="1207412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8BB315C-84F6-1A0E-D851-2B6C8359D14A}"/>
              </a:ext>
            </a:extLst>
          </p:cNvPr>
          <p:cNvSpPr>
            <a:spLocks noGrp="1"/>
          </p:cNvSpPr>
          <p:nvPr>
            <p:ph type="ctrTitle"/>
          </p:nvPr>
        </p:nvSpPr>
        <p:spPr>
          <a:xfrm>
            <a:off x="1117310" y="2291806"/>
            <a:ext cx="7702839" cy="2274388"/>
          </a:xfrm>
        </p:spPr>
        <p:txBody>
          <a:bodyPr anchor="t">
            <a:normAutofit/>
          </a:bodyPr>
          <a:lstStyle/>
          <a:p>
            <a:pPr algn="l"/>
            <a:r>
              <a:rPr lang="en-CA" sz="6600" b="1" dirty="0"/>
              <a:t>MACHINE LEARNING </a:t>
            </a:r>
            <a:br>
              <a:rPr lang="en-CA" sz="6600" b="1" dirty="0"/>
            </a:br>
            <a:r>
              <a:rPr lang="en-CA" sz="6600" b="1" dirty="0"/>
              <a:t>MODELS </a:t>
            </a:r>
          </a:p>
        </p:txBody>
      </p:sp>
      <p:grpSp>
        <p:nvGrpSpPr>
          <p:cNvPr id="12"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13"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4" name="Graphic 43" descr="Head with Gears">
            <a:extLst>
              <a:ext uri="{FF2B5EF4-FFF2-40B4-BE49-F238E27FC236}">
                <a16:creationId xmlns:a16="http://schemas.microsoft.com/office/drawing/2014/main" id="{A5369759-BC39-2837-D772-ABA8F9E2A8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4950" y="4714158"/>
            <a:ext cx="1097280" cy="1097280"/>
          </a:xfrm>
          <a:prstGeom prst="rect">
            <a:avLst/>
          </a:prstGeom>
        </p:spPr>
      </p:pic>
      <p:sp>
        <p:nvSpPr>
          <p:cNvPr id="3" name="TextBox 2">
            <a:extLst>
              <a:ext uri="{FF2B5EF4-FFF2-40B4-BE49-F238E27FC236}">
                <a16:creationId xmlns:a16="http://schemas.microsoft.com/office/drawing/2014/main" id="{338AAAB0-C7BF-0CC1-6A36-1E4B1148A32D}"/>
              </a:ext>
            </a:extLst>
          </p:cNvPr>
          <p:cNvSpPr txBox="1"/>
          <p:nvPr/>
        </p:nvSpPr>
        <p:spPr>
          <a:xfrm>
            <a:off x="1200503" y="4183625"/>
            <a:ext cx="3255883" cy="830997"/>
          </a:xfrm>
          <a:prstGeom prst="rect">
            <a:avLst/>
          </a:prstGeom>
          <a:noFill/>
        </p:spPr>
        <p:txBody>
          <a:bodyPr wrap="square" rtlCol="0">
            <a:spAutoFit/>
          </a:bodyPr>
          <a:lstStyle/>
          <a:p>
            <a:r>
              <a:rPr lang="en-US" sz="2400" b="1" dirty="0"/>
              <a:t>PART 1</a:t>
            </a:r>
          </a:p>
          <a:p>
            <a:r>
              <a:rPr lang="en-US" sz="2400" dirty="0"/>
              <a:t>SARIMAX Model</a:t>
            </a:r>
          </a:p>
        </p:txBody>
      </p:sp>
    </p:spTree>
    <p:extLst>
      <p:ext uri="{BB962C8B-B14F-4D97-AF65-F5344CB8AC3E}">
        <p14:creationId xmlns:p14="http://schemas.microsoft.com/office/powerpoint/2010/main" val="4023581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B3FCCB-5CE9-0ACF-7887-1CDC4B45DD8A}"/>
              </a:ext>
            </a:extLst>
          </p:cNvPr>
          <p:cNvSpPr>
            <a:spLocks noGrp="1"/>
          </p:cNvSpPr>
          <p:nvPr>
            <p:ph type="title"/>
          </p:nvPr>
        </p:nvSpPr>
        <p:spPr>
          <a:xfrm>
            <a:off x="965200" y="235054"/>
            <a:ext cx="9093200" cy="1461778"/>
          </a:xfrm>
        </p:spPr>
        <p:txBody>
          <a:bodyPr>
            <a:normAutofit/>
          </a:bodyPr>
          <a:lstStyle/>
          <a:p>
            <a:r>
              <a:rPr lang="en-US" sz="4400" b="1" dirty="0"/>
              <a:t>SARIMAX Model</a:t>
            </a:r>
          </a:p>
        </p:txBody>
      </p:sp>
      <p:sp>
        <p:nvSpPr>
          <p:cNvPr id="3" name="Content Placeholder 2">
            <a:extLst>
              <a:ext uri="{FF2B5EF4-FFF2-40B4-BE49-F238E27FC236}">
                <a16:creationId xmlns:a16="http://schemas.microsoft.com/office/drawing/2014/main" id="{158EA748-789A-D630-DA28-0838BAF99701}"/>
              </a:ext>
            </a:extLst>
          </p:cNvPr>
          <p:cNvSpPr>
            <a:spLocks noGrp="1"/>
          </p:cNvSpPr>
          <p:nvPr>
            <p:ph idx="1"/>
          </p:nvPr>
        </p:nvSpPr>
        <p:spPr>
          <a:xfrm>
            <a:off x="965199" y="1359146"/>
            <a:ext cx="10450637" cy="4877448"/>
          </a:xfrm>
        </p:spPr>
        <p:txBody>
          <a:bodyPr>
            <a:noAutofit/>
          </a:bodyPr>
          <a:lstStyle/>
          <a:p>
            <a:pPr>
              <a:lnSpc>
                <a:spcPct val="110000"/>
              </a:lnSpc>
              <a:spcBef>
                <a:spcPts val="0"/>
              </a:spcBef>
              <a:spcAft>
                <a:spcPts val="600"/>
              </a:spcAft>
              <a:buFontTx/>
              <a:buChar char="-"/>
            </a:pPr>
            <a:r>
              <a:rPr lang="en-US" dirty="0"/>
              <a:t>Predict </a:t>
            </a:r>
            <a:r>
              <a:rPr lang="en-US" b="0" i="0" dirty="0">
                <a:solidFill>
                  <a:srgbClr val="24292F"/>
                </a:solidFill>
                <a:effectLst/>
                <a:latin typeface="-apple-system"/>
              </a:rPr>
              <a:t>the number of EVs in the top 6 counties with the most purchased EVs from 2015 to 2021 in NYS. </a:t>
            </a:r>
          </a:p>
          <a:p>
            <a:pPr lvl="1">
              <a:lnSpc>
                <a:spcPct val="110000"/>
              </a:lnSpc>
              <a:spcBef>
                <a:spcPts val="0"/>
              </a:spcBef>
              <a:spcAft>
                <a:spcPts val="600"/>
              </a:spcAft>
            </a:pPr>
            <a:r>
              <a:rPr lang="en-US" dirty="0"/>
              <a:t>King County, Nassau County, Suffolk County, Westchester County, Queens County, and New York County</a:t>
            </a:r>
          </a:p>
          <a:p>
            <a:pPr>
              <a:lnSpc>
                <a:spcPct val="110000"/>
              </a:lnSpc>
              <a:spcBef>
                <a:spcPts val="0"/>
              </a:spcBef>
              <a:spcAft>
                <a:spcPts val="600"/>
              </a:spcAft>
              <a:buFontTx/>
              <a:buChar char="-"/>
            </a:pPr>
            <a:r>
              <a:rPr lang="en-US" dirty="0"/>
              <a:t>Approach:</a:t>
            </a:r>
          </a:p>
          <a:p>
            <a:pPr lvl="1">
              <a:lnSpc>
                <a:spcPct val="110000"/>
              </a:lnSpc>
              <a:spcBef>
                <a:spcPts val="0"/>
              </a:spcBef>
              <a:spcAft>
                <a:spcPts val="600"/>
              </a:spcAft>
            </a:pPr>
            <a:r>
              <a:rPr lang="en-US" dirty="0"/>
              <a:t>Use </a:t>
            </a:r>
            <a:r>
              <a:rPr lang="en-US" i="1" dirty="0"/>
              <a:t>King County </a:t>
            </a:r>
            <a:r>
              <a:rPr lang="en-US" dirty="0"/>
              <a:t>as</a:t>
            </a:r>
            <a:r>
              <a:rPr lang="en-CA" dirty="0">
                <a:solidFill>
                  <a:srgbClr val="24292F"/>
                </a:solidFill>
                <a:latin typeface="-apple-system"/>
              </a:rPr>
              <a:t> a sample</a:t>
            </a:r>
            <a:endParaRPr lang="en-US" dirty="0"/>
          </a:p>
          <a:p>
            <a:pPr lvl="1">
              <a:lnSpc>
                <a:spcPct val="110000"/>
              </a:lnSpc>
              <a:spcBef>
                <a:spcPts val="0"/>
              </a:spcBef>
              <a:spcAft>
                <a:spcPts val="600"/>
              </a:spcAft>
            </a:pPr>
            <a:r>
              <a:rPr lang="en-US" dirty="0"/>
              <a:t>Perform </a:t>
            </a:r>
            <a:r>
              <a:rPr lang="en-US" b="1" dirty="0"/>
              <a:t>Seasonality Check</a:t>
            </a:r>
          </a:p>
          <a:p>
            <a:pPr lvl="1">
              <a:lnSpc>
                <a:spcPct val="110000"/>
              </a:lnSpc>
              <a:spcBef>
                <a:spcPts val="0"/>
              </a:spcBef>
              <a:spcAft>
                <a:spcPts val="600"/>
              </a:spcAft>
            </a:pPr>
            <a:r>
              <a:rPr lang="en-US" dirty="0"/>
              <a:t>Split </a:t>
            </a:r>
            <a:r>
              <a:rPr lang="en-US" b="1" dirty="0"/>
              <a:t>Train </a:t>
            </a:r>
            <a:r>
              <a:rPr lang="en-US" dirty="0"/>
              <a:t>and </a:t>
            </a:r>
            <a:r>
              <a:rPr lang="en-US" b="1" dirty="0"/>
              <a:t>Test</a:t>
            </a:r>
            <a:r>
              <a:rPr lang="en-US" dirty="0"/>
              <a:t> datasets, </a:t>
            </a:r>
            <a:r>
              <a:rPr lang="en-US" b="0" i="0" dirty="0">
                <a:solidFill>
                  <a:srgbClr val="24292F"/>
                </a:solidFill>
                <a:effectLst/>
                <a:latin typeface="-apple-system"/>
              </a:rPr>
              <a:t>with a split ratio of 0.85/0.15.</a:t>
            </a:r>
            <a:endParaRPr lang="en-US" dirty="0"/>
          </a:p>
          <a:p>
            <a:pPr lvl="1">
              <a:lnSpc>
                <a:spcPct val="110000"/>
              </a:lnSpc>
              <a:spcBef>
                <a:spcPts val="0"/>
              </a:spcBef>
              <a:spcAft>
                <a:spcPts val="600"/>
              </a:spcAft>
            </a:pPr>
            <a:r>
              <a:rPr lang="en-US" dirty="0"/>
              <a:t>Find the best parameters with </a:t>
            </a:r>
            <a:r>
              <a:rPr lang="en-US" b="1" dirty="0"/>
              <a:t>Auto-ARIMA</a:t>
            </a:r>
            <a:r>
              <a:rPr lang="en-US" dirty="0"/>
              <a:t> </a:t>
            </a:r>
          </a:p>
          <a:p>
            <a:pPr lvl="1">
              <a:lnSpc>
                <a:spcPct val="110000"/>
              </a:lnSpc>
              <a:spcBef>
                <a:spcPts val="0"/>
              </a:spcBef>
              <a:spcAft>
                <a:spcPts val="600"/>
              </a:spcAft>
            </a:pPr>
            <a:r>
              <a:rPr lang="en-CA" b="0" i="0" dirty="0">
                <a:solidFill>
                  <a:srgbClr val="24292F"/>
                </a:solidFill>
                <a:effectLst/>
                <a:latin typeface="-apple-system"/>
              </a:rPr>
              <a:t> Fit this model to other counties</a:t>
            </a:r>
            <a:endParaRPr lang="en-US" dirty="0"/>
          </a:p>
          <a:p>
            <a:pPr>
              <a:lnSpc>
                <a:spcPct val="110000"/>
              </a:lnSpc>
              <a:spcBef>
                <a:spcPts val="0"/>
              </a:spcBef>
              <a:spcAft>
                <a:spcPts val="600"/>
              </a:spcAft>
              <a:buFontTx/>
              <a:buChar char="-"/>
            </a:pPr>
            <a:endParaRPr lang="en-US" dirty="0"/>
          </a:p>
        </p:txBody>
      </p:sp>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49794" y="79350"/>
            <a:ext cx="860412" cy="860412"/>
          </a:xfrm>
          <a:prstGeom prst="rect">
            <a:avLst/>
          </a:prstGeom>
        </p:spPr>
      </p:pic>
      <p:sp>
        <p:nvSpPr>
          <p:cNvPr id="9" name="Slide Number Placeholder 3">
            <a:extLst>
              <a:ext uri="{FF2B5EF4-FFF2-40B4-BE49-F238E27FC236}">
                <a16:creationId xmlns:a16="http://schemas.microsoft.com/office/drawing/2014/main" id="{04012DF7-983F-64D7-B482-F0F463DD27EB}"/>
              </a:ext>
            </a:extLst>
          </p:cNvPr>
          <p:cNvSpPr>
            <a:spLocks noGrp="1"/>
          </p:cNvSpPr>
          <p:nvPr>
            <p:ph type="sldNum" sz="quarter" idx="12"/>
          </p:nvPr>
        </p:nvSpPr>
        <p:spPr>
          <a:xfrm>
            <a:off x="11597630" y="6298379"/>
            <a:ext cx="412576" cy="401994"/>
          </a:xfrm>
          <a:prstGeom prst="ellipse">
            <a:avLst/>
          </a:prstGeom>
          <a:solidFill>
            <a:schemeClr val="accent1">
              <a:lumMod val="75000"/>
              <a:alpha val="80000"/>
            </a:schemeClr>
          </a:solidFill>
        </p:spPr>
        <p:txBody>
          <a:bodyPr anchor="ctr">
            <a:normAutofit fontScale="47500" lnSpcReduction="20000"/>
          </a:bodyPr>
          <a:lstStyle/>
          <a:p>
            <a:pPr algn="ctr">
              <a:spcAft>
                <a:spcPts val="600"/>
              </a:spcAft>
            </a:pPr>
            <a:fld id="{D79E6812-DF0E-4B88-AFAA-EAC7168F54C0}" type="slidenum">
              <a:rPr lang="en-US" sz="1600">
                <a:solidFill>
                  <a:schemeClr val="bg1"/>
                </a:solidFill>
              </a:rPr>
              <a:pPr algn="ctr">
                <a:spcAft>
                  <a:spcPts val="600"/>
                </a:spcAft>
              </a:pPr>
              <a:t>19</a:t>
            </a:fld>
            <a:endParaRPr lang="en-US" sz="1600" dirty="0">
              <a:solidFill>
                <a:schemeClr val="bg1"/>
              </a:solidFill>
            </a:endParaRPr>
          </a:p>
        </p:txBody>
      </p:sp>
    </p:spTree>
    <p:extLst>
      <p:ext uri="{BB962C8B-B14F-4D97-AF65-F5344CB8AC3E}">
        <p14:creationId xmlns:p14="http://schemas.microsoft.com/office/powerpoint/2010/main" val="551617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84697CDA-BDB7-4883-B48B-1D4EDB2F0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7E9FF7ED-C67F-4E8D-8157-6BB83D644C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2325" y="643467"/>
            <a:ext cx="10407351" cy="1891626"/>
          </a:xfrm>
          <a:custGeom>
            <a:avLst/>
            <a:gdLst>
              <a:gd name="connsiteX0" fmla="*/ 0 w 10407351"/>
              <a:gd name="connsiteY0" fmla="*/ 0 h 1891626"/>
              <a:gd name="connsiteX1" fmla="*/ 10407351 w 10407351"/>
              <a:gd name="connsiteY1" fmla="*/ 0 h 1891626"/>
              <a:gd name="connsiteX2" fmla="*/ 10407351 w 10407351"/>
              <a:gd name="connsiteY2" fmla="*/ 1364684 h 1891626"/>
              <a:gd name="connsiteX3" fmla="*/ 10278187 w 10407351"/>
              <a:gd name="connsiteY3" fmla="*/ 1375369 h 1891626"/>
              <a:gd name="connsiteX4" fmla="*/ 10183452 w 10407351"/>
              <a:gd name="connsiteY4" fmla="*/ 1391690 h 1891626"/>
              <a:gd name="connsiteX5" fmla="*/ 9936834 w 10407351"/>
              <a:gd name="connsiteY5" fmla="*/ 1413567 h 1891626"/>
              <a:gd name="connsiteX6" fmla="*/ 9633679 w 10407351"/>
              <a:gd name="connsiteY6" fmla="*/ 1479227 h 1891626"/>
              <a:gd name="connsiteX7" fmla="*/ 9464371 w 10407351"/>
              <a:gd name="connsiteY7" fmla="*/ 1479341 h 1891626"/>
              <a:gd name="connsiteX8" fmla="*/ 9351136 w 10407351"/>
              <a:gd name="connsiteY8" fmla="*/ 1473048 h 1891626"/>
              <a:gd name="connsiteX9" fmla="*/ 9277477 w 10407351"/>
              <a:gd name="connsiteY9" fmla="*/ 1467445 h 1891626"/>
              <a:gd name="connsiteX10" fmla="*/ 9221081 w 10407351"/>
              <a:gd name="connsiteY10" fmla="*/ 1462245 h 1891626"/>
              <a:gd name="connsiteX11" fmla="*/ 9145968 w 10407351"/>
              <a:gd name="connsiteY11" fmla="*/ 1462282 h 1891626"/>
              <a:gd name="connsiteX12" fmla="*/ 9023280 w 10407351"/>
              <a:gd name="connsiteY12" fmla="*/ 1511217 h 1891626"/>
              <a:gd name="connsiteX13" fmla="*/ 8830925 w 10407351"/>
              <a:gd name="connsiteY13" fmla="*/ 1554093 h 1891626"/>
              <a:gd name="connsiteX14" fmla="*/ 8676048 w 10407351"/>
              <a:gd name="connsiteY14" fmla="*/ 1560374 h 1891626"/>
              <a:gd name="connsiteX15" fmla="*/ 8638989 w 10407351"/>
              <a:gd name="connsiteY15" fmla="*/ 1568839 h 1891626"/>
              <a:gd name="connsiteX16" fmla="*/ 8456861 w 10407351"/>
              <a:gd name="connsiteY16" fmla="*/ 1566972 h 1891626"/>
              <a:gd name="connsiteX17" fmla="*/ 8189198 w 10407351"/>
              <a:gd name="connsiteY17" fmla="*/ 1584307 h 1891626"/>
              <a:gd name="connsiteX18" fmla="*/ 7898401 w 10407351"/>
              <a:gd name="connsiteY18" fmla="*/ 1565768 h 1891626"/>
              <a:gd name="connsiteX19" fmla="*/ 7563813 w 10407351"/>
              <a:gd name="connsiteY19" fmla="*/ 1558454 h 1891626"/>
              <a:gd name="connsiteX20" fmla="*/ 7349063 w 10407351"/>
              <a:gd name="connsiteY20" fmla="*/ 1551966 h 1891626"/>
              <a:gd name="connsiteX21" fmla="*/ 7131024 w 10407351"/>
              <a:gd name="connsiteY21" fmla="*/ 1585911 h 1891626"/>
              <a:gd name="connsiteX22" fmla="*/ 6889291 w 10407351"/>
              <a:gd name="connsiteY22" fmla="*/ 1610925 h 1891626"/>
              <a:gd name="connsiteX23" fmla="*/ 6668938 w 10407351"/>
              <a:gd name="connsiteY23" fmla="*/ 1613148 h 1891626"/>
              <a:gd name="connsiteX24" fmla="*/ 6538541 w 10407351"/>
              <a:gd name="connsiteY24" fmla="*/ 1620507 h 1891626"/>
              <a:gd name="connsiteX25" fmla="*/ 6491279 w 10407351"/>
              <a:gd name="connsiteY25" fmla="*/ 1632773 h 1891626"/>
              <a:gd name="connsiteX26" fmla="*/ 6423751 w 10407351"/>
              <a:gd name="connsiteY26" fmla="*/ 1643536 h 1891626"/>
              <a:gd name="connsiteX27" fmla="*/ 6306336 w 10407351"/>
              <a:gd name="connsiteY27" fmla="*/ 1669857 h 1891626"/>
              <a:gd name="connsiteX28" fmla="*/ 6155679 w 10407351"/>
              <a:gd name="connsiteY28" fmla="*/ 1680409 h 1891626"/>
              <a:gd name="connsiteX29" fmla="*/ 6018716 w 10407351"/>
              <a:gd name="connsiteY29" fmla="*/ 1668513 h 1891626"/>
              <a:gd name="connsiteX30" fmla="*/ 5927081 w 10407351"/>
              <a:gd name="connsiteY30" fmla="*/ 1663779 h 1891626"/>
              <a:gd name="connsiteX31" fmla="*/ 5704857 w 10407351"/>
              <a:gd name="connsiteY31" fmla="*/ 1661355 h 1891626"/>
              <a:gd name="connsiteX32" fmla="*/ 5464353 w 10407351"/>
              <a:gd name="connsiteY32" fmla="*/ 1649361 h 1891626"/>
              <a:gd name="connsiteX33" fmla="*/ 5408840 w 10407351"/>
              <a:gd name="connsiteY33" fmla="*/ 1659913 h 1891626"/>
              <a:gd name="connsiteX34" fmla="*/ 5315720 w 10407351"/>
              <a:gd name="connsiteY34" fmla="*/ 1677105 h 1891626"/>
              <a:gd name="connsiteX35" fmla="*/ 5250566 w 10407351"/>
              <a:gd name="connsiteY35" fmla="*/ 1709327 h 1891626"/>
              <a:gd name="connsiteX36" fmla="*/ 5170942 w 10407351"/>
              <a:gd name="connsiteY36" fmla="*/ 1716026 h 1891626"/>
              <a:gd name="connsiteX37" fmla="*/ 5063388 w 10407351"/>
              <a:gd name="connsiteY37" fmla="*/ 1707824 h 1891626"/>
              <a:gd name="connsiteX38" fmla="*/ 4937644 w 10407351"/>
              <a:gd name="connsiteY38" fmla="*/ 1733778 h 1891626"/>
              <a:gd name="connsiteX39" fmla="*/ 4863636 w 10407351"/>
              <a:gd name="connsiteY39" fmla="*/ 1742276 h 1891626"/>
              <a:gd name="connsiteX40" fmla="*/ 4663097 w 10407351"/>
              <a:gd name="connsiteY40" fmla="*/ 1772517 h 1891626"/>
              <a:gd name="connsiteX41" fmla="*/ 4576142 w 10407351"/>
              <a:gd name="connsiteY41" fmla="*/ 1801338 h 1891626"/>
              <a:gd name="connsiteX42" fmla="*/ 4432728 w 10407351"/>
              <a:gd name="connsiteY42" fmla="*/ 1821550 h 1891626"/>
              <a:gd name="connsiteX43" fmla="*/ 4330325 w 10407351"/>
              <a:gd name="connsiteY43" fmla="*/ 1832397 h 1891626"/>
              <a:gd name="connsiteX44" fmla="*/ 4301301 w 10407351"/>
              <a:gd name="connsiteY44" fmla="*/ 1853709 h 1891626"/>
              <a:gd name="connsiteX45" fmla="*/ 4300886 w 10407351"/>
              <a:gd name="connsiteY45" fmla="*/ 1854105 h 1891626"/>
              <a:gd name="connsiteX46" fmla="*/ 4238651 w 10407351"/>
              <a:gd name="connsiteY46" fmla="*/ 1857049 h 1891626"/>
              <a:gd name="connsiteX47" fmla="*/ 4102292 w 10407351"/>
              <a:gd name="connsiteY47" fmla="*/ 1880193 h 1891626"/>
              <a:gd name="connsiteX48" fmla="*/ 4059333 w 10407351"/>
              <a:gd name="connsiteY48" fmla="*/ 1886249 h 1891626"/>
              <a:gd name="connsiteX49" fmla="*/ 4036441 w 10407351"/>
              <a:gd name="connsiteY49" fmla="*/ 1891626 h 1891626"/>
              <a:gd name="connsiteX50" fmla="*/ 4002125 w 10407351"/>
              <a:gd name="connsiteY50" fmla="*/ 1877697 h 1891626"/>
              <a:gd name="connsiteX51" fmla="*/ 3959209 w 10407351"/>
              <a:gd name="connsiteY51" fmla="*/ 1883738 h 1891626"/>
              <a:gd name="connsiteX52" fmla="*/ 3949215 w 10407351"/>
              <a:gd name="connsiteY52" fmla="*/ 1885692 h 1891626"/>
              <a:gd name="connsiteX53" fmla="*/ 3874146 w 10407351"/>
              <a:gd name="connsiteY53" fmla="*/ 1872130 h 1891626"/>
              <a:gd name="connsiteX54" fmla="*/ 3866827 w 10407351"/>
              <a:gd name="connsiteY54" fmla="*/ 1866688 h 1891626"/>
              <a:gd name="connsiteX55" fmla="*/ 3829184 w 10407351"/>
              <a:gd name="connsiteY55" fmla="*/ 1864322 h 1891626"/>
              <a:gd name="connsiteX56" fmla="*/ 3824903 w 10407351"/>
              <a:gd name="connsiteY56" fmla="*/ 1865766 h 1891626"/>
              <a:gd name="connsiteX57" fmla="*/ 3793706 w 10407351"/>
              <a:gd name="connsiteY57" fmla="*/ 1857436 h 1891626"/>
              <a:gd name="connsiteX58" fmla="*/ 3668616 w 10407351"/>
              <a:gd name="connsiteY58" fmla="*/ 1842745 h 1891626"/>
              <a:gd name="connsiteX59" fmla="*/ 3428086 w 10407351"/>
              <a:gd name="connsiteY59" fmla="*/ 1835034 h 1891626"/>
              <a:gd name="connsiteX60" fmla="*/ 3177594 w 10407351"/>
              <a:gd name="connsiteY60" fmla="*/ 1813026 h 1891626"/>
              <a:gd name="connsiteX61" fmla="*/ 2940077 w 10407351"/>
              <a:gd name="connsiteY61" fmla="*/ 1821546 h 1891626"/>
              <a:gd name="connsiteX62" fmla="*/ 2508536 w 10407351"/>
              <a:gd name="connsiteY62" fmla="*/ 1797990 h 1891626"/>
              <a:gd name="connsiteX63" fmla="*/ 2360486 w 10407351"/>
              <a:gd name="connsiteY63" fmla="*/ 1795882 h 1891626"/>
              <a:gd name="connsiteX64" fmla="*/ 2261294 w 10407351"/>
              <a:gd name="connsiteY64" fmla="*/ 1795084 h 1891626"/>
              <a:gd name="connsiteX65" fmla="*/ 2254419 w 10407351"/>
              <a:gd name="connsiteY65" fmla="*/ 1797320 h 1891626"/>
              <a:gd name="connsiteX66" fmla="*/ 2226713 w 10407351"/>
              <a:gd name="connsiteY66" fmla="*/ 1798641 h 1891626"/>
              <a:gd name="connsiteX67" fmla="*/ 2219128 w 10407351"/>
              <a:gd name="connsiteY67" fmla="*/ 1808552 h 1891626"/>
              <a:gd name="connsiteX68" fmla="*/ 2126538 w 10407351"/>
              <a:gd name="connsiteY68" fmla="*/ 1817143 h 1891626"/>
              <a:gd name="connsiteX69" fmla="*/ 1903694 w 10407351"/>
              <a:gd name="connsiteY69" fmla="*/ 1821035 h 1891626"/>
              <a:gd name="connsiteX70" fmla="*/ 1738778 w 10407351"/>
              <a:gd name="connsiteY70" fmla="*/ 1804426 h 1891626"/>
              <a:gd name="connsiteX71" fmla="*/ 1683603 w 10407351"/>
              <a:gd name="connsiteY71" fmla="*/ 1813609 h 1891626"/>
              <a:gd name="connsiteX72" fmla="*/ 1613964 w 10407351"/>
              <a:gd name="connsiteY72" fmla="*/ 1812650 h 1891626"/>
              <a:gd name="connsiteX73" fmla="*/ 1613403 w 10407351"/>
              <a:gd name="connsiteY73" fmla="*/ 1813209 h 1891626"/>
              <a:gd name="connsiteX74" fmla="*/ 1602061 w 10407351"/>
              <a:gd name="connsiteY74" fmla="*/ 1811331 h 1891626"/>
              <a:gd name="connsiteX75" fmla="*/ 1395632 w 10407351"/>
              <a:gd name="connsiteY75" fmla="*/ 1797257 h 1891626"/>
              <a:gd name="connsiteX76" fmla="*/ 1181443 w 10407351"/>
              <a:gd name="connsiteY76" fmla="*/ 1751614 h 1891626"/>
              <a:gd name="connsiteX77" fmla="*/ 974248 w 10407351"/>
              <a:gd name="connsiteY77" fmla="*/ 1721123 h 1891626"/>
              <a:gd name="connsiteX78" fmla="*/ 867706 w 10407351"/>
              <a:gd name="connsiteY78" fmla="*/ 1694653 h 1891626"/>
              <a:gd name="connsiteX79" fmla="*/ 841666 w 10407351"/>
              <a:gd name="connsiteY79" fmla="*/ 1683413 h 1891626"/>
              <a:gd name="connsiteX80" fmla="*/ 837797 w 10407351"/>
              <a:gd name="connsiteY80" fmla="*/ 1684443 h 1891626"/>
              <a:gd name="connsiteX81" fmla="*/ 805502 w 10407351"/>
              <a:gd name="connsiteY81" fmla="*/ 1678518 h 1891626"/>
              <a:gd name="connsiteX82" fmla="*/ 799788 w 10407351"/>
              <a:gd name="connsiteY82" fmla="*/ 1672416 h 1891626"/>
              <a:gd name="connsiteX83" fmla="*/ 736389 w 10407351"/>
              <a:gd name="connsiteY83" fmla="*/ 1651814 h 1891626"/>
              <a:gd name="connsiteX84" fmla="*/ 727522 w 10407351"/>
              <a:gd name="connsiteY84" fmla="*/ 1652807 h 1891626"/>
              <a:gd name="connsiteX85" fmla="*/ 689713 w 10407351"/>
              <a:gd name="connsiteY85" fmla="*/ 1654738 h 1891626"/>
              <a:gd name="connsiteX86" fmla="*/ 661608 w 10407351"/>
              <a:gd name="connsiteY86" fmla="*/ 1637638 h 1891626"/>
              <a:gd name="connsiteX87" fmla="*/ 641195 w 10407351"/>
              <a:gd name="connsiteY87" fmla="*/ 1640809 h 1891626"/>
              <a:gd name="connsiteX88" fmla="*/ 603348 w 10407351"/>
              <a:gd name="connsiteY88" fmla="*/ 1642751 h 1891626"/>
              <a:gd name="connsiteX89" fmla="*/ 482767 w 10407351"/>
              <a:gd name="connsiteY89" fmla="*/ 1652811 h 1891626"/>
              <a:gd name="connsiteX90" fmla="*/ 428597 w 10407351"/>
              <a:gd name="connsiteY90" fmla="*/ 1649830 h 1891626"/>
              <a:gd name="connsiteX91" fmla="*/ 428193 w 10407351"/>
              <a:gd name="connsiteY91" fmla="*/ 1650184 h 1891626"/>
              <a:gd name="connsiteX92" fmla="*/ 400669 w 10407351"/>
              <a:gd name="connsiteY92" fmla="*/ 1668609 h 1891626"/>
              <a:gd name="connsiteX93" fmla="*/ 310856 w 10407351"/>
              <a:gd name="connsiteY93" fmla="*/ 1669671 h 1891626"/>
              <a:gd name="connsiteX94" fmla="*/ 184505 w 10407351"/>
              <a:gd name="connsiteY94" fmla="*/ 1676148 h 1891626"/>
              <a:gd name="connsiteX95" fmla="*/ 106017 w 10407351"/>
              <a:gd name="connsiteY95" fmla="*/ 1696538 h 1891626"/>
              <a:gd name="connsiteX96" fmla="*/ 15107 w 10407351"/>
              <a:gd name="connsiteY96" fmla="*/ 1705860 h 1891626"/>
              <a:gd name="connsiteX97" fmla="*/ 0 w 10407351"/>
              <a:gd name="connsiteY97" fmla="*/ 1707056 h 1891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0407351" h="1891626">
                <a:moveTo>
                  <a:pt x="0" y="0"/>
                </a:moveTo>
                <a:lnTo>
                  <a:pt x="10407351" y="0"/>
                </a:lnTo>
                <a:lnTo>
                  <a:pt x="10407351" y="1364684"/>
                </a:lnTo>
                <a:lnTo>
                  <a:pt x="10278187" y="1375369"/>
                </a:lnTo>
                <a:cubicBezTo>
                  <a:pt x="10230814" y="1379006"/>
                  <a:pt x="10192985" y="1383268"/>
                  <a:pt x="10183452" y="1391690"/>
                </a:cubicBezTo>
                <a:cubicBezTo>
                  <a:pt x="10056050" y="1406552"/>
                  <a:pt x="10047372" y="1392862"/>
                  <a:pt x="9936834" y="1413567"/>
                </a:cubicBezTo>
                <a:cubicBezTo>
                  <a:pt x="9842543" y="1449236"/>
                  <a:pt x="9758704" y="1437289"/>
                  <a:pt x="9633679" y="1479227"/>
                </a:cubicBezTo>
                <a:cubicBezTo>
                  <a:pt x="9572087" y="1477856"/>
                  <a:pt x="9524044" y="1488294"/>
                  <a:pt x="9464371" y="1479341"/>
                </a:cubicBezTo>
                <a:cubicBezTo>
                  <a:pt x="9437979" y="1471131"/>
                  <a:pt x="9382095" y="1495583"/>
                  <a:pt x="9351136" y="1473048"/>
                </a:cubicBezTo>
                <a:cubicBezTo>
                  <a:pt x="9348834" y="1489421"/>
                  <a:pt x="9290403" y="1475047"/>
                  <a:pt x="9277477" y="1467445"/>
                </a:cubicBezTo>
                <a:cubicBezTo>
                  <a:pt x="9262484" y="1474590"/>
                  <a:pt x="9237294" y="1461551"/>
                  <a:pt x="9221081" y="1462245"/>
                </a:cubicBezTo>
                <a:cubicBezTo>
                  <a:pt x="9189009" y="1426438"/>
                  <a:pt x="9185445" y="1482627"/>
                  <a:pt x="9145968" y="1462282"/>
                </a:cubicBezTo>
                <a:cubicBezTo>
                  <a:pt x="9128623" y="1474438"/>
                  <a:pt x="9069817" y="1500224"/>
                  <a:pt x="9023280" y="1511217"/>
                </a:cubicBezTo>
                <a:cubicBezTo>
                  <a:pt x="8931735" y="1535229"/>
                  <a:pt x="8925405" y="1563795"/>
                  <a:pt x="8830925" y="1554093"/>
                </a:cubicBezTo>
                <a:cubicBezTo>
                  <a:pt x="8817633" y="1577274"/>
                  <a:pt x="8655791" y="1518891"/>
                  <a:pt x="8676048" y="1560374"/>
                </a:cubicBezTo>
                <a:cubicBezTo>
                  <a:pt x="8644516" y="1558347"/>
                  <a:pt x="8621413" y="1541838"/>
                  <a:pt x="8638989" y="1568839"/>
                </a:cubicBezTo>
                <a:lnTo>
                  <a:pt x="8456861" y="1566972"/>
                </a:lnTo>
                <a:cubicBezTo>
                  <a:pt x="8355907" y="1574502"/>
                  <a:pt x="8292865" y="1594374"/>
                  <a:pt x="8189198" y="1584307"/>
                </a:cubicBezTo>
                <a:cubicBezTo>
                  <a:pt x="8087659" y="1583101"/>
                  <a:pt x="8036427" y="1565402"/>
                  <a:pt x="7898401" y="1565768"/>
                </a:cubicBezTo>
                <a:cubicBezTo>
                  <a:pt x="7801198" y="1563426"/>
                  <a:pt x="7662139" y="1549692"/>
                  <a:pt x="7563813" y="1558454"/>
                </a:cubicBezTo>
                <a:cubicBezTo>
                  <a:pt x="7446107" y="1537502"/>
                  <a:pt x="7475233" y="1563414"/>
                  <a:pt x="7349063" y="1551966"/>
                </a:cubicBezTo>
                <a:cubicBezTo>
                  <a:pt x="7293901" y="1597253"/>
                  <a:pt x="7197687" y="1574689"/>
                  <a:pt x="7131024" y="1585911"/>
                </a:cubicBezTo>
                <a:cubicBezTo>
                  <a:pt x="7054397" y="1595738"/>
                  <a:pt x="6966306" y="1606385"/>
                  <a:pt x="6889291" y="1610925"/>
                </a:cubicBezTo>
                <a:cubicBezTo>
                  <a:pt x="6828293" y="1590519"/>
                  <a:pt x="6744624" y="1640610"/>
                  <a:pt x="6668938" y="1613148"/>
                </a:cubicBezTo>
                <a:cubicBezTo>
                  <a:pt x="6641091" y="1606533"/>
                  <a:pt x="6554865" y="1607368"/>
                  <a:pt x="6538541" y="1620507"/>
                </a:cubicBezTo>
                <a:cubicBezTo>
                  <a:pt x="6520561" y="1623357"/>
                  <a:pt x="6499589" y="1618703"/>
                  <a:pt x="6491279" y="1632773"/>
                </a:cubicBezTo>
                <a:cubicBezTo>
                  <a:pt x="6477549" y="1649705"/>
                  <a:pt x="6414822" y="1623561"/>
                  <a:pt x="6423751" y="1643536"/>
                </a:cubicBezTo>
                <a:cubicBezTo>
                  <a:pt x="6379212" y="1625620"/>
                  <a:pt x="6343784" y="1661091"/>
                  <a:pt x="6306336" y="1669857"/>
                </a:cubicBezTo>
                <a:cubicBezTo>
                  <a:pt x="6271255" y="1652084"/>
                  <a:pt x="6237427" y="1675939"/>
                  <a:pt x="6155679" y="1680409"/>
                </a:cubicBezTo>
                <a:cubicBezTo>
                  <a:pt x="6117102" y="1659854"/>
                  <a:pt x="6090477" y="1695769"/>
                  <a:pt x="6018716" y="1668513"/>
                </a:cubicBezTo>
                <a:cubicBezTo>
                  <a:pt x="5980616" y="1668349"/>
                  <a:pt x="5992558" y="1668233"/>
                  <a:pt x="5927081" y="1663779"/>
                </a:cubicBezTo>
                <a:cubicBezTo>
                  <a:pt x="5827173" y="1658997"/>
                  <a:pt x="5796898" y="1666984"/>
                  <a:pt x="5704857" y="1661355"/>
                </a:cubicBezTo>
                <a:cubicBezTo>
                  <a:pt x="5601589" y="1659346"/>
                  <a:pt x="5599375" y="1682928"/>
                  <a:pt x="5464353" y="1649361"/>
                </a:cubicBezTo>
                <a:cubicBezTo>
                  <a:pt x="5453726" y="1665362"/>
                  <a:pt x="5437668" y="1666580"/>
                  <a:pt x="5408840" y="1659913"/>
                </a:cubicBezTo>
                <a:cubicBezTo>
                  <a:pt x="5358895" y="1660103"/>
                  <a:pt x="5370707" y="1699223"/>
                  <a:pt x="5315720" y="1677105"/>
                </a:cubicBezTo>
                <a:cubicBezTo>
                  <a:pt x="5329008" y="1697915"/>
                  <a:pt x="5223140" y="1688103"/>
                  <a:pt x="5250566" y="1709327"/>
                </a:cubicBezTo>
                <a:cubicBezTo>
                  <a:pt x="5222116" y="1729504"/>
                  <a:pt x="5199669" y="1698367"/>
                  <a:pt x="5170942" y="1716026"/>
                </a:cubicBezTo>
                <a:cubicBezTo>
                  <a:pt x="5139745" y="1715775"/>
                  <a:pt x="5102270" y="1704865"/>
                  <a:pt x="5063388" y="1707824"/>
                </a:cubicBezTo>
                <a:cubicBezTo>
                  <a:pt x="5010058" y="1697604"/>
                  <a:pt x="5004778" y="1720109"/>
                  <a:pt x="4937644" y="1733778"/>
                </a:cubicBezTo>
                <a:cubicBezTo>
                  <a:pt x="4905985" y="1722536"/>
                  <a:pt x="4883924" y="1729474"/>
                  <a:pt x="4863636" y="1742276"/>
                </a:cubicBezTo>
                <a:cubicBezTo>
                  <a:pt x="4795354" y="1741736"/>
                  <a:pt x="4737536" y="1762242"/>
                  <a:pt x="4663097" y="1772517"/>
                </a:cubicBezTo>
                <a:cubicBezTo>
                  <a:pt x="4581331" y="1791410"/>
                  <a:pt x="4626382" y="1787132"/>
                  <a:pt x="4576142" y="1801338"/>
                </a:cubicBezTo>
                <a:lnTo>
                  <a:pt x="4432728" y="1821550"/>
                </a:lnTo>
                <a:lnTo>
                  <a:pt x="4330325" y="1832397"/>
                </a:lnTo>
                <a:lnTo>
                  <a:pt x="4301301" y="1853709"/>
                </a:lnTo>
                <a:lnTo>
                  <a:pt x="4300886" y="1854105"/>
                </a:lnTo>
                <a:lnTo>
                  <a:pt x="4238651" y="1857049"/>
                </a:lnTo>
                <a:cubicBezTo>
                  <a:pt x="4205553" y="1861397"/>
                  <a:pt x="4139860" y="1874675"/>
                  <a:pt x="4102292" y="1880193"/>
                </a:cubicBezTo>
                <a:cubicBezTo>
                  <a:pt x="4068199" y="1876181"/>
                  <a:pt x="4047224" y="1858325"/>
                  <a:pt x="4059333" y="1886249"/>
                </a:cubicBezTo>
                <a:cubicBezTo>
                  <a:pt x="4048134" y="1885724"/>
                  <a:pt x="4041292" y="1887993"/>
                  <a:pt x="4036441" y="1891626"/>
                </a:cubicBezTo>
                <a:lnTo>
                  <a:pt x="4002125" y="1877697"/>
                </a:lnTo>
                <a:lnTo>
                  <a:pt x="3959209" y="1883738"/>
                </a:lnTo>
                <a:lnTo>
                  <a:pt x="3949215" y="1885692"/>
                </a:lnTo>
                <a:lnTo>
                  <a:pt x="3874146" y="1872130"/>
                </a:lnTo>
                <a:lnTo>
                  <a:pt x="3866827" y="1866688"/>
                </a:lnTo>
                <a:cubicBezTo>
                  <a:pt x="3858976" y="1863338"/>
                  <a:pt x="3847802" y="1861787"/>
                  <a:pt x="3829184" y="1864322"/>
                </a:cubicBezTo>
                <a:lnTo>
                  <a:pt x="3824903" y="1865766"/>
                </a:lnTo>
                <a:lnTo>
                  <a:pt x="3793706" y="1857436"/>
                </a:lnTo>
                <a:cubicBezTo>
                  <a:pt x="3783639" y="1853644"/>
                  <a:pt x="3675915" y="1848872"/>
                  <a:pt x="3668616" y="1842745"/>
                </a:cubicBezTo>
                <a:cubicBezTo>
                  <a:pt x="3550655" y="1857913"/>
                  <a:pt x="3542534" y="1830996"/>
                  <a:pt x="3428086" y="1835034"/>
                </a:cubicBezTo>
                <a:cubicBezTo>
                  <a:pt x="3328965" y="1794018"/>
                  <a:pt x="3266446" y="1819001"/>
                  <a:pt x="3177594" y="1813026"/>
                </a:cubicBezTo>
                <a:cubicBezTo>
                  <a:pt x="3092965" y="1808822"/>
                  <a:pt x="3053780" y="1822095"/>
                  <a:pt x="2940077" y="1821546"/>
                </a:cubicBezTo>
                <a:cubicBezTo>
                  <a:pt x="2819604" y="1812601"/>
                  <a:pt x="2644050" y="1817354"/>
                  <a:pt x="2508536" y="1797990"/>
                </a:cubicBezTo>
                <a:cubicBezTo>
                  <a:pt x="2402062" y="1791757"/>
                  <a:pt x="2401694" y="1796365"/>
                  <a:pt x="2360486" y="1795882"/>
                </a:cubicBezTo>
                <a:cubicBezTo>
                  <a:pt x="2346784" y="1798538"/>
                  <a:pt x="2274412" y="1790769"/>
                  <a:pt x="2261294" y="1795084"/>
                </a:cubicBezTo>
                <a:lnTo>
                  <a:pt x="2254419" y="1797320"/>
                </a:lnTo>
                <a:lnTo>
                  <a:pt x="2226713" y="1798641"/>
                </a:lnTo>
                <a:lnTo>
                  <a:pt x="2219128" y="1808552"/>
                </a:lnTo>
                <a:lnTo>
                  <a:pt x="2126538" y="1817143"/>
                </a:lnTo>
                <a:cubicBezTo>
                  <a:pt x="2064983" y="1793016"/>
                  <a:pt x="2012426" y="1821800"/>
                  <a:pt x="1903694" y="1821035"/>
                </a:cubicBezTo>
                <a:cubicBezTo>
                  <a:pt x="1874879" y="1812700"/>
                  <a:pt x="1760206" y="1792415"/>
                  <a:pt x="1738778" y="1804426"/>
                </a:cubicBezTo>
                <a:cubicBezTo>
                  <a:pt x="1718271" y="1806115"/>
                  <a:pt x="1696479" y="1800166"/>
                  <a:pt x="1683603" y="1813609"/>
                </a:cubicBezTo>
                <a:cubicBezTo>
                  <a:pt x="1668912" y="1825566"/>
                  <a:pt x="1630407" y="1811717"/>
                  <a:pt x="1613964" y="1812650"/>
                </a:cubicBezTo>
                <a:lnTo>
                  <a:pt x="1613403" y="1813209"/>
                </a:lnTo>
                <a:lnTo>
                  <a:pt x="1602061" y="1811331"/>
                </a:lnTo>
                <a:cubicBezTo>
                  <a:pt x="1503765" y="1799996"/>
                  <a:pt x="1468364" y="1809467"/>
                  <a:pt x="1395632" y="1797257"/>
                </a:cubicBezTo>
                <a:cubicBezTo>
                  <a:pt x="1319449" y="1782888"/>
                  <a:pt x="1262534" y="1801782"/>
                  <a:pt x="1181443" y="1751614"/>
                </a:cubicBezTo>
                <a:cubicBezTo>
                  <a:pt x="1081982" y="1744765"/>
                  <a:pt x="1078010" y="1717244"/>
                  <a:pt x="974248" y="1721123"/>
                </a:cubicBezTo>
                <a:cubicBezTo>
                  <a:pt x="968629" y="1714342"/>
                  <a:pt x="875985" y="1699376"/>
                  <a:pt x="867706" y="1694653"/>
                </a:cubicBezTo>
                <a:lnTo>
                  <a:pt x="841666" y="1683413"/>
                </a:lnTo>
                <a:lnTo>
                  <a:pt x="837797" y="1684443"/>
                </a:lnTo>
                <a:cubicBezTo>
                  <a:pt x="821405" y="1685195"/>
                  <a:pt x="811914" y="1682594"/>
                  <a:pt x="805502" y="1678518"/>
                </a:cubicBezTo>
                <a:lnTo>
                  <a:pt x="799788" y="1672416"/>
                </a:lnTo>
                <a:lnTo>
                  <a:pt x="736389" y="1651814"/>
                </a:lnTo>
                <a:lnTo>
                  <a:pt x="727522" y="1652807"/>
                </a:lnTo>
                <a:lnTo>
                  <a:pt x="689713" y="1654738"/>
                </a:lnTo>
                <a:lnTo>
                  <a:pt x="661608" y="1637638"/>
                </a:lnTo>
                <a:cubicBezTo>
                  <a:pt x="657000" y="1640788"/>
                  <a:pt x="650823" y="1642394"/>
                  <a:pt x="641195" y="1640809"/>
                </a:cubicBezTo>
                <a:cubicBezTo>
                  <a:pt x="648504" y="1669709"/>
                  <a:pt x="632384" y="1649973"/>
                  <a:pt x="603348" y="1642751"/>
                </a:cubicBezTo>
                <a:cubicBezTo>
                  <a:pt x="570224" y="1644670"/>
                  <a:pt x="511891" y="1651631"/>
                  <a:pt x="482767" y="1652811"/>
                </a:cubicBezTo>
                <a:lnTo>
                  <a:pt x="428597" y="1649830"/>
                </a:lnTo>
                <a:lnTo>
                  <a:pt x="428193" y="1650184"/>
                </a:lnTo>
                <a:lnTo>
                  <a:pt x="400669" y="1668609"/>
                </a:lnTo>
                <a:lnTo>
                  <a:pt x="310856" y="1669671"/>
                </a:lnTo>
                <a:lnTo>
                  <a:pt x="184505" y="1676148"/>
                </a:lnTo>
                <a:cubicBezTo>
                  <a:pt x="139434" y="1685497"/>
                  <a:pt x="178890" y="1685521"/>
                  <a:pt x="106017" y="1696538"/>
                </a:cubicBezTo>
                <a:cubicBezTo>
                  <a:pt x="73238" y="1698110"/>
                  <a:pt x="43763" y="1702620"/>
                  <a:pt x="15107" y="1705860"/>
                </a:cubicBezTo>
                <a:lnTo>
                  <a:pt x="0" y="1707056"/>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B3FCCB-5CE9-0ACF-7887-1CDC4B45DD8A}"/>
              </a:ext>
            </a:extLst>
          </p:cNvPr>
          <p:cNvSpPr>
            <a:spLocks noGrp="1"/>
          </p:cNvSpPr>
          <p:nvPr>
            <p:ph type="title"/>
          </p:nvPr>
        </p:nvSpPr>
        <p:spPr>
          <a:xfrm>
            <a:off x="1288576" y="975815"/>
            <a:ext cx="9614848" cy="1126780"/>
          </a:xfrm>
        </p:spPr>
        <p:txBody>
          <a:bodyPr>
            <a:normAutofit/>
          </a:bodyPr>
          <a:lstStyle/>
          <a:p>
            <a:pPr algn="ctr"/>
            <a:r>
              <a:rPr lang="en-CA" sz="5400" b="1" dirty="0"/>
              <a:t>OUTLINE</a:t>
            </a:r>
          </a:p>
        </p:txBody>
      </p:sp>
      <p:sp>
        <p:nvSpPr>
          <p:cNvPr id="46" name="Rectangle 6">
            <a:extLst>
              <a:ext uri="{FF2B5EF4-FFF2-40B4-BE49-F238E27FC236}">
                <a16:creationId xmlns:a16="http://schemas.microsoft.com/office/drawing/2014/main" id="{9A36BEEB-EAB3-44BC-BC82-10039F230F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21727" y="419766"/>
            <a:ext cx="1348547" cy="40780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cubicBezTo>
                  <a:pt x="781874" y="4129"/>
                  <a:pt x="1607589" y="24681"/>
                  <a:pt x="2170127" y="33245"/>
                </a:cubicBezTo>
                <a:cubicBezTo>
                  <a:pt x="2169852" y="63908"/>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5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58EA748-789A-D630-DA28-0838BAF99701}"/>
              </a:ext>
            </a:extLst>
          </p:cNvPr>
          <p:cNvSpPr>
            <a:spLocks noGrp="1"/>
          </p:cNvSpPr>
          <p:nvPr>
            <p:ph idx="1"/>
          </p:nvPr>
        </p:nvSpPr>
        <p:spPr>
          <a:xfrm>
            <a:off x="1708820" y="2452356"/>
            <a:ext cx="8273380" cy="3868834"/>
          </a:xfrm>
        </p:spPr>
        <p:txBody>
          <a:bodyPr anchor="ctr">
            <a:normAutofit/>
          </a:bodyPr>
          <a:lstStyle/>
          <a:p>
            <a:pPr>
              <a:spcBef>
                <a:spcPts val="600"/>
              </a:spcBef>
            </a:pPr>
            <a:r>
              <a:rPr lang="en-CA" sz="2400" dirty="0"/>
              <a:t>Introduction </a:t>
            </a:r>
          </a:p>
          <a:p>
            <a:pPr>
              <a:spcBef>
                <a:spcPts val="600"/>
              </a:spcBef>
            </a:pPr>
            <a:r>
              <a:rPr lang="en-CA" sz="2400" dirty="0"/>
              <a:t>Objective</a:t>
            </a:r>
          </a:p>
          <a:p>
            <a:pPr>
              <a:spcBef>
                <a:spcPts val="600"/>
              </a:spcBef>
            </a:pPr>
            <a:r>
              <a:rPr lang="en-US" sz="2400" dirty="0"/>
              <a:t>Source of Data and Database</a:t>
            </a:r>
            <a:endParaRPr lang="en-CA" sz="2400" dirty="0"/>
          </a:p>
          <a:p>
            <a:pPr>
              <a:spcBef>
                <a:spcPts val="600"/>
              </a:spcBef>
            </a:pPr>
            <a:r>
              <a:rPr lang="en-CA" sz="2400" dirty="0"/>
              <a:t>Languages and Tools</a:t>
            </a:r>
          </a:p>
          <a:p>
            <a:pPr>
              <a:spcBef>
                <a:spcPts val="600"/>
              </a:spcBef>
            </a:pPr>
            <a:r>
              <a:rPr lang="en-CA" sz="2400" dirty="0"/>
              <a:t>Data Exploration</a:t>
            </a:r>
          </a:p>
          <a:p>
            <a:pPr>
              <a:spcBef>
                <a:spcPts val="600"/>
              </a:spcBef>
            </a:pPr>
            <a:r>
              <a:rPr lang="en-CA" sz="2400" dirty="0"/>
              <a:t>Visualization</a:t>
            </a:r>
          </a:p>
          <a:p>
            <a:pPr>
              <a:spcBef>
                <a:spcPts val="600"/>
              </a:spcBef>
            </a:pPr>
            <a:r>
              <a:rPr lang="en-CA" sz="2400" dirty="0"/>
              <a:t>Machine Learning Models</a:t>
            </a:r>
          </a:p>
          <a:p>
            <a:pPr>
              <a:spcBef>
                <a:spcPts val="600"/>
              </a:spcBef>
            </a:pPr>
            <a:r>
              <a:rPr lang="en-CA" sz="2400" dirty="0"/>
              <a:t>Results and Conclusions</a:t>
            </a:r>
          </a:p>
          <a:p>
            <a:pPr>
              <a:spcBef>
                <a:spcPts val="600"/>
              </a:spcBef>
            </a:pPr>
            <a:r>
              <a:rPr lang="en-CA" sz="2400" dirty="0"/>
              <a:t>Recommendations for Future Analysis</a:t>
            </a:r>
          </a:p>
        </p:txBody>
      </p:sp>
      <p:sp>
        <p:nvSpPr>
          <p:cNvPr id="7" name="Slide Number Placeholder 3">
            <a:extLst>
              <a:ext uri="{FF2B5EF4-FFF2-40B4-BE49-F238E27FC236}">
                <a16:creationId xmlns:a16="http://schemas.microsoft.com/office/drawing/2014/main" id="{CCABF26C-F869-CC11-777B-B857135EFC07}"/>
              </a:ext>
            </a:extLst>
          </p:cNvPr>
          <p:cNvSpPr>
            <a:spLocks noGrp="1"/>
          </p:cNvSpPr>
          <p:nvPr>
            <p:ph type="sldNum" sz="quarter" idx="12"/>
          </p:nvPr>
        </p:nvSpPr>
        <p:spPr>
          <a:xfrm>
            <a:off x="8610600" y="6356350"/>
            <a:ext cx="2743200" cy="365125"/>
          </a:xfrm>
          <a:prstGeom prst="ellipse">
            <a:avLst/>
          </a:prstGeom>
        </p:spPr>
        <p:txBody>
          <a:bodyPr>
            <a:normAutofit/>
          </a:bodyPr>
          <a:lstStyle/>
          <a:p>
            <a:pPr>
              <a:spcAft>
                <a:spcPts val="600"/>
              </a:spcAft>
            </a:pPr>
            <a:fld id="{D79E6812-DF0E-4B88-AFAA-EAC7168F54C0}" type="slidenum">
              <a:rPr lang="en-US" sz="1000"/>
              <a:pPr>
                <a:spcAft>
                  <a:spcPts val="600"/>
                </a:spcAft>
              </a:pPr>
              <a:t>2</a:t>
            </a:fld>
            <a:endParaRPr lang="en-US" sz="1000"/>
          </a:p>
        </p:txBody>
      </p:sp>
    </p:spTree>
    <p:extLst>
      <p:ext uri="{BB962C8B-B14F-4D97-AF65-F5344CB8AC3E}">
        <p14:creationId xmlns:p14="http://schemas.microsoft.com/office/powerpoint/2010/main" val="37613762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19CFEC7A-3C24-FD6B-CF12-04C0F6D2DEE3}"/>
              </a:ext>
            </a:extLst>
          </p:cNvPr>
          <p:cNvSpPr/>
          <p:nvPr/>
        </p:nvSpPr>
        <p:spPr>
          <a:xfrm>
            <a:off x="368653" y="2439222"/>
            <a:ext cx="3943019" cy="2711596"/>
          </a:xfrm>
          <a:prstGeom prst="roundRect">
            <a:avLst/>
          </a:prstGeom>
          <a:solidFill>
            <a:schemeClr val="accent1">
              <a:hueOff val="0"/>
              <a:satOff val="0"/>
              <a:lumOff val="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5" name="Rectangle 4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Graphical user interface, diagram&#10;&#10;Description automatically generated">
            <a:extLst>
              <a:ext uri="{FF2B5EF4-FFF2-40B4-BE49-F238E27FC236}">
                <a16:creationId xmlns:a16="http://schemas.microsoft.com/office/drawing/2014/main" id="{B4D3C0B4-9221-002C-625C-8DBF17380CEA}"/>
              </a:ext>
            </a:extLst>
          </p:cNvPr>
          <p:cNvPicPr>
            <a:picLocks noChangeAspect="1"/>
          </p:cNvPicPr>
          <p:nvPr/>
        </p:nvPicPr>
        <p:blipFill>
          <a:blip r:embed="rId3"/>
          <a:stretch>
            <a:fillRect/>
          </a:stretch>
        </p:blipFill>
        <p:spPr>
          <a:xfrm>
            <a:off x="4857738" y="455338"/>
            <a:ext cx="7143932" cy="5947323"/>
          </a:xfrm>
          <a:prstGeom prst="rect">
            <a:avLst/>
          </a:prstGeom>
          <a:effectLst/>
        </p:spPr>
      </p:pic>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1822" y="-30706"/>
            <a:ext cx="860412" cy="860412"/>
          </a:xfrm>
          <a:prstGeom prst="rect">
            <a:avLst/>
          </a:prstGeom>
        </p:spPr>
      </p:pic>
      <p:sp>
        <p:nvSpPr>
          <p:cNvPr id="7" name="Content Placeholder 2">
            <a:extLst>
              <a:ext uri="{FF2B5EF4-FFF2-40B4-BE49-F238E27FC236}">
                <a16:creationId xmlns:a16="http://schemas.microsoft.com/office/drawing/2014/main" id="{463F49F4-4550-43BF-FE3A-BC651DCF7B6C}"/>
              </a:ext>
            </a:extLst>
          </p:cNvPr>
          <p:cNvSpPr txBox="1">
            <a:spLocks/>
          </p:cNvSpPr>
          <p:nvPr/>
        </p:nvSpPr>
        <p:spPr>
          <a:xfrm>
            <a:off x="1072234" y="1707182"/>
            <a:ext cx="3744586" cy="20722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600"/>
              </a:spcAft>
              <a:buFont typeface="Arial" panose="020B0604020202020204" pitchFamily="34" charset="0"/>
              <a:buNone/>
            </a:pPr>
            <a:endParaRPr lang="en-US" dirty="0"/>
          </a:p>
        </p:txBody>
      </p:sp>
      <p:sp>
        <p:nvSpPr>
          <p:cNvPr id="15" name="Slide Number Placeholder 3">
            <a:extLst>
              <a:ext uri="{FF2B5EF4-FFF2-40B4-BE49-F238E27FC236}">
                <a16:creationId xmlns:a16="http://schemas.microsoft.com/office/drawing/2014/main" id="{313C1A82-A548-87A4-6A34-6EC2302ACA2B}"/>
              </a:ext>
            </a:extLst>
          </p:cNvPr>
          <p:cNvSpPr txBox="1">
            <a:spLocks/>
          </p:cNvSpPr>
          <p:nvPr/>
        </p:nvSpPr>
        <p:spPr>
          <a:xfrm>
            <a:off x="148940" y="6296971"/>
            <a:ext cx="412576" cy="401994"/>
          </a:xfrm>
          <a:prstGeom prst="ellipse">
            <a:avLst/>
          </a:prstGeom>
          <a:solidFill>
            <a:schemeClr val="accent1">
              <a:lumMod val="75000"/>
              <a:alpha val="80000"/>
            </a:schemeClr>
          </a:solidFill>
        </p:spPr>
        <p:txBody>
          <a:bodyPr vert="horz" lIns="91440" tIns="45720" rIns="91440" bIns="45720" rtlCol="0" anchor="ctr">
            <a:normAutofit fontScale="47500" lnSpcReduction="200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fld id="{D79E6812-DF0E-4B88-AFAA-EAC7168F54C0}" type="slidenum">
              <a:rPr lang="en-US" sz="1600" smtClean="0">
                <a:solidFill>
                  <a:schemeClr val="bg1"/>
                </a:solidFill>
              </a:rPr>
              <a:pPr algn="ctr">
                <a:spcAft>
                  <a:spcPts val="600"/>
                </a:spcAft>
              </a:pPr>
              <a:t>20</a:t>
            </a:fld>
            <a:endParaRPr lang="en-US" sz="1600" dirty="0">
              <a:solidFill>
                <a:schemeClr val="bg1"/>
              </a:solidFill>
            </a:endParaRPr>
          </a:p>
        </p:txBody>
      </p:sp>
      <p:sp>
        <p:nvSpPr>
          <p:cNvPr id="16" name="Title 1">
            <a:extLst>
              <a:ext uri="{FF2B5EF4-FFF2-40B4-BE49-F238E27FC236}">
                <a16:creationId xmlns:a16="http://schemas.microsoft.com/office/drawing/2014/main" id="{5C196F78-0B0F-A406-90A3-6C0B6363F6B9}"/>
              </a:ext>
            </a:extLst>
          </p:cNvPr>
          <p:cNvSpPr>
            <a:spLocks noGrp="1"/>
          </p:cNvSpPr>
          <p:nvPr>
            <p:ph type="title"/>
          </p:nvPr>
        </p:nvSpPr>
        <p:spPr>
          <a:xfrm>
            <a:off x="614657" y="1310716"/>
            <a:ext cx="3697015" cy="549831"/>
          </a:xfrm>
        </p:spPr>
        <p:txBody>
          <a:bodyPr>
            <a:noAutofit/>
          </a:bodyPr>
          <a:lstStyle/>
          <a:p>
            <a:r>
              <a:rPr lang="en-US" sz="3600" b="1" dirty="0"/>
              <a:t>Seasonality Check</a:t>
            </a:r>
          </a:p>
        </p:txBody>
      </p:sp>
      <p:sp>
        <p:nvSpPr>
          <p:cNvPr id="19" name="Content Placeholder 2">
            <a:extLst>
              <a:ext uri="{FF2B5EF4-FFF2-40B4-BE49-F238E27FC236}">
                <a16:creationId xmlns:a16="http://schemas.microsoft.com/office/drawing/2014/main" id="{44AB7F97-5B0C-D2C4-3D5D-1B2B228FC87B}"/>
              </a:ext>
            </a:extLst>
          </p:cNvPr>
          <p:cNvSpPr txBox="1">
            <a:spLocks/>
          </p:cNvSpPr>
          <p:nvPr/>
        </p:nvSpPr>
        <p:spPr>
          <a:xfrm>
            <a:off x="655150" y="2735757"/>
            <a:ext cx="3451010" cy="20874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600"/>
              </a:spcAft>
              <a:buFont typeface="Arial" panose="020B0604020202020204" pitchFamily="34" charset="0"/>
              <a:buNone/>
            </a:pPr>
            <a:r>
              <a:rPr lang="en-US" b="0" i="0" dirty="0">
                <a:solidFill>
                  <a:schemeClr val="bg1"/>
                </a:solidFill>
                <a:effectLst/>
                <a:latin typeface="-apple-system"/>
              </a:rPr>
              <a:t>The number of EVs in </a:t>
            </a:r>
            <a:r>
              <a:rPr lang="en-US" b="0" i="1" dirty="0">
                <a:solidFill>
                  <a:schemeClr val="bg1"/>
                </a:solidFill>
                <a:effectLst/>
                <a:latin typeface="-apple-system"/>
              </a:rPr>
              <a:t>King County</a:t>
            </a:r>
            <a:r>
              <a:rPr lang="en-US" b="0" i="0" dirty="0">
                <a:solidFill>
                  <a:schemeClr val="bg1"/>
                </a:solidFill>
                <a:effectLst/>
                <a:latin typeface="-apple-system"/>
              </a:rPr>
              <a:t> had an upward trend and a seasonality pattern.</a:t>
            </a:r>
            <a:endParaRPr lang="en-US" dirty="0">
              <a:solidFill>
                <a:schemeClr val="bg1"/>
              </a:solidFill>
            </a:endParaRPr>
          </a:p>
        </p:txBody>
      </p:sp>
    </p:spTree>
    <p:extLst>
      <p:ext uri="{BB962C8B-B14F-4D97-AF65-F5344CB8AC3E}">
        <p14:creationId xmlns:p14="http://schemas.microsoft.com/office/powerpoint/2010/main" val="639080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32F56C3-932D-A2ED-0528-2FC2A4D15AB8}"/>
              </a:ext>
            </a:extLst>
          </p:cNvPr>
          <p:cNvSpPr/>
          <p:nvPr/>
        </p:nvSpPr>
        <p:spPr>
          <a:xfrm>
            <a:off x="368653" y="2317150"/>
            <a:ext cx="3943019" cy="2976744"/>
          </a:xfrm>
          <a:prstGeom prst="roundRect">
            <a:avLst/>
          </a:prstGeom>
          <a:solidFill>
            <a:schemeClr val="accent1">
              <a:hueOff val="0"/>
              <a:satOff val="0"/>
              <a:lumOff val="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5" name="Rectangle 4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1822" y="-30706"/>
            <a:ext cx="860412" cy="860412"/>
          </a:xfrm>
          <a:prstGeom prst="rect">
            <a:avLst/>
          </a:prstGeom>
        </p:spPr>
      </p:pic>
      <p:sp>
        <p:nvSpPr>
          <p:cNvPr id="7" name="Content Placeholder 2">
            <a:extLst>
              <a:ext uri="{FF2B5EF4-FFF2-40B4-BE49-F238E27FC236}">
                <a16:creationId xmlns:a16="http://schemas.microsoft.com/office/drawing/2014/main" id="{463F49F4-4550-43BF-FE3A-BC651DCF7B6C}"/>
              </a:ext>
            </a:extLst>
          </p:cNvPr>
          <p:cNvSpPr txBox="1">
            <a:spLocks/>
          </p:cNvSpPr>
          <p:nvPr/>
        </p:nvSpPr>
        <p:spPr>
          <a:xfrm>
            <a:off x="1072234" y="1707182"/>
            <a:ext cx="3744586" cy="20722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600"/>
              </a:spcAft>
              <a:buFont typeface="Arial" panose="020B0604020202020204" pitchFamily="34" charset="0"/>
              <a:buNone/>
            </a:pPr>
            <a:endParaRPr lang="en-US" dirty="0"/>
          </a:p>
        </p:txBody>
      </p:sp>
      <p:sp>
        <p:nvSpPr>
          <p:cNvPr id="15" name="Slide Number Placeholder 3">
            <a:extLst>
              <a:ext uri="{FF2B5EF4-FFF2-40B4-BE49-F238E27FC236}">
                <a16:creationId xmlns:a16="http://schemas.microsoft.com/office/drawing/2014/main" id="{313C1A82-A548-87A4-6A34-6EC2302ACA2B}"/>
              </a:ext>
            </a:extLst>
          </p:cNvPr>
          <p:cNvSpPr txBox="1">
            <a:spLocks/>
          </p:cNvSpPr>
          <p:nvPr/>
        </p:nvSpPr>
        <p:spPr>
          <a:xfrm>
            <a:off x="148940" y="6296971"/>
            <a:ext cx="412576" cy="401994"/>
          </a:xfrm>
          <a:prstGeom prst="ellipse">
            <a:avLst/>
          </a:prstGeom>
          <a:solidFill>
            <a:schemeClr val="accent1">
              <a:lumMod val="75000"/>
              <a:alpha val="80000"/>
            </a:schemeClr>
          </a:solidFill>
        </p:spPr>
        <p:txBody>
          <a:bodyPr vert="horz" lIns="91440" tIns="45720" rIns="91440" bIns="45720" rtlCol="0" anchor="ctr">
            <a:normAutofit fontScale="47500" lnSpcReduction="200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fld id="{D79E6812-DF0E-4B88-AFAA-EAC7168F54C0}" type="slidenum">
              <a:rPr lang="en-US" sz="1600" smtClean="0">
                <a:solidFill>
                  <a:schemeClr val="bg1"/>
                </a:solidFill>
              </a:rPr>
              <a:pPr algn="ctr">
                <a:spcAft>
                  <a:spcPts val="600"/>
                </a:spcAft>
              </a:pPr>
              <a:t>21</a:t>
            </a:fld>
            <a:endParaRPr lang="en-US" sz="1600" dirty="0">
              <a:solidFill>
                <a:schemeClr val="bg1"/>
              </a:solidFill>
            </a:endParaRPr>
          </a:p>
        </p:txBody>
      </p:sp>
      <p:sp>
        <p:nvSpPr>
          <p:cNvPr id="16" name="Title 1">
            <a:extLst>
              <a:ext uri="{FF2B5EF4-FFF2-40B4-BE49-F238E27FC236}">
                <a16:creationId xmlns:a16="http://schemas.microsoft.com/office/drawing/2014/main" id="{5C196F78-0B0F-A406-90A3-6C0B6363F6B9}"/>
              </a:ext>
            </a:extLst>
          </p:cNvPr>
          <p:cNvSpPr>
            <a:spLocks noGrp="1"/>
          </p:cNvSpPr>
          <p:nvPr>
            <p:ph type="title"/>
          </p:nvPr>
        </p:nvSpPr>
        <p:spPr>
          <a:xfrm>
            <a:off x="308381" y="1143222"/>
            <a:ext cx="4032003" cy="860412"/>
          </a:xfrm>
        </p:spPr>
        <p:txBody>
          <a:bodyPr>
            <a:noAutofit/>
          </a:bodyPr>
          <a:lstStyle/>
          <a:p>
            <a:r>
              <a:rPr lang="en-US" sz="4000" b="1" dirty="0"/>
              <a:t> </a:t>
            </a:r>
            <a:r>
              <a:rPr lang="en-US" sz="3600" b="1" dirty="0"/>
              <a:t>Residual Diagnostics</a:t>
            </a:r>
            <a:endParaRPr lang="en-US" sz="4000" b="1" dirty="0"/>
          </a:p>
        </p:txBody>
      </p:sp>
      <p:sp>
        <p:nvSpPr>
          <p:cNvPr id="19" name="Content Placeholder 2">
            <a:extLst>
              <a:ext uri="{FF2B5EF4-FFF2-40B4-BE49-F238E27FC236}">
                <a16:creationId xmlns:a16="http://schemas.microsoft.com/office/drawing/2014/main" id="{44AB7F97-5B0C-D2C4-3D5D-1B2B228FC87B}"/>
              </a:ext>
            </a:extLst>
          </p:cNvPr>
          <p:cNvSpPr txBox="1">
            <a:spLocks/>
          </p:cNvSpPr>
          <p:nvPr/>
        </p:nvSpPr>
        <p:spPr>
          <a:xfrm>
            <a:off x="642028" y="2536888"/>
            <a:ext cx="3451010" cy="24696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600"/>
              </a:spcAft>
              <a:buFont typeface="Arial" panose="020B0604020202020204" pitchFamily="34" charset="0"/>
              <a:buNone/>
            </a:pPr>
            <a:r>
              <a:rPr lang="en-US" b="0" i="0" dirty="0">
                <a:solidFill>
                  <a:schemeClr val="bg1"/>
                </a:solidFill>
                <a:effectLst/>
                <a:latin typeface="-apple-system"/>
              </a:rPr>
              <a:t>The residuals are close to being </a:t>
            </a:r>
            <a:r>
              <a:rPr lang="en-US" b="1" i="0" dirty="0">
                <a:solidFill>
                  <a:schemeClr val="bg1"/>
                </a:solidFill>
                <a:effectLst/>
                <a:latin typeface="-apple-system"/>
              </a:rPr>
              <a:t>normally distributed</a:t>
            </a:r>
            <a:r>
              <a:rPr lang="en-US" b="0" i="0" dirty="0">
                <a:solidFill>
                  <a:schemeClr val="bg1"/>
                </a:solidFill>
                <a:effectLst/>
                <a:latin typeface="-apple-system"/>
              </a:rPr>
              <a:t>. </a:t>
            </a:r>
          </a:p>
          <a:p>
            <a:pPr marL="0" indent="0">
              <a:lnSpc>
                <a:spcPct val="110000"/>
              </a:lnSpc>
              <a:spcBef>
                <a:spcPts val="0"/>
              </a:spcBef>
              <a:spcAft>
                <a:spcPts val="600"/>
              </a:spcAft>
              <a:buFont typeface="Arial" panose="020B0604020202020204" pitchFamily="34" charset="0"/>
              <a:buNone/>
            </a:pPr>
            <a:r>
              <a:rPr lang="en-US" b="0" i="0" dirty="0">
                <a:solidFill>
                  <a:schemeClr val="bg1"/>
                </a:solidFill>
                <a:effectLst/>
                <a:latin typeface="-apple-system"/>
              </a:rPr>
              <a:t>We can accept it as the best model.</a:t>
            </a:r>
            <a:endParaRPr lang="en-US" dirty="0">
              <a:solidFill>
                <a:schemeClr val="bg1"/>
              </a:solidFill>
            </a:endParaRPr>
          </a:p>
        </p:txBody>
      </p:sp>
      <p:pic>
        <p:nvPicPr>
          <p:cNvPr id="2" name="Picture 1">
            <a:extLst>
              <a:ext uri="{FF2B5EF4-FFF2-40B4-BE49-F238E27FC236}">
                <a16:creationId xmlns:a16="http://schemas.microsoft.com/office/drawing/2014/main" id="{1EE5D91F-CCED-520E-40EB-4F47A43FF5EC}"/>
              </a:ext>
            </a:extLst>
          </p:cNvPr>
          <p:cNvPicPr>
            <a:picLocks noChangeAspect="1"/>
          </p:cNvPicPr>
          <p:nvPr/>
        </p:nvPicPr>
        <p:blipFill>
          <a:blip r:embed="rId5"/>
          <a:stretch>
            <a:fillRect/>
          </a:stretch>
        </p:blipFill>
        <p:spPr>
          <a:xfrm>
            <a:off x="4852950" y="453886"/>
            <a:ext cx="7153508" cy="5950227"/>
          </a:xfrm>
          <a:prstGeom prst="rect">
            <a:avLst/>
          </a:prstGeom>
        </p:spPr>
      </p:pic>
    </p:spTree>
    <p:extLst>
      <p:ext uri="{BB962C8B-B14F-4D97-AF65-F5344CB8AC3E}">
        <p14:creationId xmlns:p14="http://schemas.microsoft.com/office/powerpoint/2010/main" val="18680447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49794" y="79350"/>
            <a:ext cx="860412" cy="860412"/>
          </a:xfrm>
          <a:prstGeom prst="rect">
            <a:avLst/>
          </a:prstGeom>
        </p:spPr>
      </p:pic>
      <p:sp>
        <p:nvSpPr>
          <p:cNvPr id="8" name="Slide Number Placeholder 3">
            <a:extLst>
              <a:ext uri="{FF2B5EF4-FFF2-40B4-BE49-F238E27FC236}">
                <a16:creationId xmlns:a16="http://schemas.microsoft.com/office/drawing/2014/main" id="{B33A888D-DAA8-8234-C88A-B21D45C871E6}"/>
              </a:ext>
            </a:extLst>
          </p:cNvPr>
          <p:cNvSpPr>
            <a:spLocks noGrp="1"/>
          </p:cNvSpPr>
          <p:nvPr>
            <p:ph type="sldNum" sz="quarter" idx="12"/>
          </p:nvPr>
        </p:nvSpPr>
        <p:spPr>
          <a:xfrm>
            <a:off x="11597630" y="6298379"/>
            <a:ext cx="412576" cy="401994"/>
          </a:xfrm>
          <a:prstGeom prst="ellipse">
            <a:avLst/>
          </a:prstGeom>
          <a:solidFill>
            <a:schemeClr val="accent1">
              <a:lumMod val="75000"/>
              <a:alpha val="80000"/>
            </a:schemeClr>
          </a:solidFill>
        </p:spPr>
        <p:txBody>
          <a:bodyPr anchor="ctr">
            <a:normAutofit fontScale="47500" lnSpcReduction="20000"/>
          </a:bodyPr>
          <a:lstStyle/>
          <a:p>
            <a:pPr algn="ctr">
              <a:spcAft>
                <a:spcPts val="600"/>
              </a:spcAft>
            </a:pPr>
            <a:fld id="{D79E6812-DF0E-4B88-AFAA-EAC7168F54C0}" type="slidenum">
              <a:rPr lang="en-US" sz="1600">
                <a:solidFill>
                  <a:schemeClr val="bg1"/>
                </a:solidFill>
              </a:rPr>
              <a:pPr algn="ctr">
                <a:spcAft>
                  <a:spcPts val="600"/>
                </a:spcAft>
              </a:pPr>
              <a:t>22</a:t>
            </a:fld>
            <a:endParaRPr lang="en-US" sz="1600" dirty="0">
              <a:solidFill>
                <a:schemeClr val="bg1"/>
              </a:solidFill>
            </a:endParaRPr>
          </a:p>
        </p:txBody>
      </p:sp>
      <p:sp>
        <p:nvSpPr>
          <p:cNvPr id="12" name="Title 1">
            <a:extLst>
              <a:ext uri="{FF2B5EF4-FFF2-40B4-BE49-F238E27FC236}">
                <a16:creationId xmlns:a16="http://schemas.microsoft.com/office/drawing/2014/main" id="{21BEF177-D0F6-C283-2FDC-D3365A65BB24}"/>
              </a:ext>
            </a:extLst>
          </p:cNvPr>
          <p:cNvSpPr>
            <a:spLocks noGrp="1"/>
          </p:cNvSpPr>
          <p:nvPr>
            <p:ph type="title"/>
          </p:nvPr>
        </p:nvSpPr>
        <p:spPr>
          <a:xfrm>
            <a:off x="376925" y="624959"/>
            <a:ext cx="3654019" cy="860412"/>
          </a:xfrm>
        </p:spPr>
        <p:txBody>
          <a:bodyPr>
            <a:noAutofit/>
          </a:bodyPr>
          <a:lstStyle/>
          <a:p>
            <a:r>
              <a:rPr lang="en-US" sz="4000" b="1" dirty="0"/>
              <a:t> </a:t>
            </a:r>
            <a:r>
              <a:rPr lang="en-US" sz="3600" b="1" dirty="0"/>
              <a:t>Future Prediction</a:t>
            </a:r>
            <a:endParaRPr lang="en-US" sz="2800" dirty="0">
              <a:latin typeface="+mn-lt"/>
              <a:ea typeface="+mn-ea"/>
              <a:cs typeface="+mn-cs"/>
            </a:endParaRPr>
          </a:p>
        </p:txBody>
      </p:sp>
      <p:pic>
        <p:nvPicPr>
          <p:cNvPr id="18" name="Picture 17">
            <a:extLst>
              <a:ext uri="{FF2B5EF4-FFF2-40B4-BE49-F238E27FC236}">
                <a16:creationId xmlns:a16="http://schemas.microsoft.com/office/drawing/2014/main" id="{3DC27312-9B70-0AD9-5F32-86DEDCDDBC2A}"/>
              </a:ext>
            </a:extLst>
          </p:cNvPr>
          <p:cNvPicPr>
            <a:picLocks noChangeAspect="1"/>
          </p:cNvPicPr>
          <p:nvPr/>
        </p:nvPicPr>
        <p:blipFill rotWithShape="1">
          <a:blip r:embed="rId5"/>
          <a:srcRect b="1153"/>
          <a:stretch/>
        </p:blipFill>
        <p:spPr>
          <a:xfrm>
            <a:off x="3923192" y="823563"/>
            <a:ext cx="8100359" cy="5436774"/>
          </a:xfrm>
          <a:prstGeom prst="rect">
            <a:avLst/>
          </a:prstGeom>
        </p:spPr>
      </p:pic>
      <p:sp>
        <p:nvSpPr>
          <p:cNvPr id="19" name="Title 1">
            <a:extLst>
              <a:ext uri="{FF2B5EF4-FFF2-40B4-BE49-F238E27FC236}">
                <a16:creationId xmlns:a16="http://schemas.microsoft.com/office/drawing/2014/main" id="{D0C92E41-EC07-36B5-35C7-71C09ECAD452}"/>
              </a:ext>
            </a:extLst>
          </p:cNvPr>
          <p:cNvSpPr txBox="1">
            <a:spLocks/>
          </p:cNvSpPr>
          <p:nvPr/>
        </p:nvSpPr>
        <p:spPr>
          <a:xfrm>
            <a:off x="547557" y="1401061"/>
            <a:ext cx="2382856" cy="39678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mn-lt"/>
                <a:ea typeface="+mn-ea"/>
                <a:cs typeface="+mn-cs"/>
              </a:rPr>
              <a:t>- King County </a:t>
            </a:r>
            <a:endParaRPr lang="en-US" sz="2800" dirty="0">
              <a:latin typeface="+mn-lt"/>
              <a:ea typeface="+mn-ea"/>
              <a:cs typeface="+mn-cs"/>
            </a:endParaRPr>
          </a:p>
        </p:txBody>
      </p:sp>
      <p:sp>
        <p:nvSpPr>
          <p:cNvPr id="20" name="Rectangle: Rounded Corners 19">
            <a:extLst>
              <a:ext uri="{FF2B5EF4-FFF2-40B4-BE49-F238E27FC236}">
                <a16:creationId xmlns:a16="http://schemas.microsoft.com/office/drawing/2014/main" id="{A12F1820-1690-50FF-0D96-DE3EF07533E9}"/>
              </a:ext>
            </a:extLst>
          </p:cNvPr>
          <p:cNvSpPr/>
          <p:nvPr/>
        </p:nvSpPr>
        <p:spPr>
          <a:xfrm>
            <a:off x="260262" y="1963721"/>
            <a:ext cx="3494481" cy="3790970"/>
          </a:xfrm>
          <a:prstGeom prst="roundRect">
            <a:avLst/>
          </a:prstGeom>
          <a:solidFill>
            <a:schemeClr val="accent1">
              <a:hueOff val="0"/>
              <a:satOff val="0"/>
              <a:lumOff val="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TextBox 16">
            <a:extLst>
              <a:ext uri="{FF2B5EF4-FFF2-40B4-BE49-F238E27FC236}">
                <a16:creationId xmlns:a16="http://schemas.microsoft.com/office/drawing/2014/main" id="{639B728A-FE6C-EB56-AD46-09DCA33138CC}"/>
              </a:ext>
            </a:extLst>
          </p:cNvPr>
          <p:cNvSpPr txBox="1"/>
          <p:nvPr/>
        </p:nvSpPr>
        <p:spPr>
          <a:xfrm>
            <a:off x="625346" y="2195135"/>
            <a:ext cx="2969471" cy="3228063"/>
          </a:xfrm>
          <a:prstGeom prst="rect">
            <a:avLst/>
          </a:prstGeom>
          <a:noFill/>
        </p:spPr>
        <p:txBody>
          <a:bodyPr wrap="square">
            <a:spAutoFit/>
          </a:bodyPr>
          <a:lstStyle/>
          <a:p>
            <a:pPr>
              <a:lnSpc>
                <a:spcPct val="110000"/>
              </a:lnSpc>
              <a:spcAft>
                <a:spcPts val="600"/>
              </a:spcAft>
            </a:pPr>
            <a:r>
              <a:rPr lang="en-US" sz="2600" dirty="0">
                <a:solidFill>
                  <a:schemeClr val="bg1"/>
                </a:solidFill>
              </a:rPr>
              <a:t>The number of EVs are going to keep </a:t>
            </a:r>
            <a:r>
              <a:rPr lang="en-US" sz="2600" b="1" dirty="0">
                <a:solidFill>
                  <a:schemeClr val="bg1"/>
                </a:solidFill>
              </a:rPr>
              <a:t>increasing</a:t>
            </a:r>
            <a:r>
              <a:rPr lang="en-US" sz="2600" dirty="0">
                <a:solidFill>
                  <a:schemeClr val="bg1"/>
                </a:solidFill>
              </a:rPr>
              <a:t>.</a:t>
            </a:r>
          </a:p>
          <a:p>
            <a:pPr>
              <a:lnSpc>
                <a:spcPct val="110000"/>
              </a:lnSpc>
              <a:spcAft>
                <a:spcPts val="600"/>
              </a:spcAft>
            </a:pPr>
            <a:r>
              <a:rPr lang="en-US" sz="2600" dirty="0">
                <a:solidFill>
                  <a:schemeClr val="bg1"/>
                </a:solidFill>
              </a:rPr>
              <a:t>It follows an </a:t>
            </a:r>
            <a:r>
              <a:rPr lang="en-US" sz="2600" b="1" dirty="0">
                <a:solidFill>
                  <a:schemeClr val="bg1"/>
                </a:solidFill>
              </a:rPr>
              <a:t>exponential pattern </a:t>
            </a:r>
            <a:r>
              <a:rPr lang="en-US" sz="2600" dirty="0">
                <a:solidFill>
                  <a:schemeClr val="bg1"/>
                </a:solidFill>
              </a:rPr>
              <a:t>in the upper confidence interval.</a:t>
            </a:r>
            <a:endParaRPr lang="en-CA" sz="2600" dirty="0">
              <a:solidFill>
                <a:schemeClr val="bg1"/>
              </a:solidFill>
            </a:endParaRPr>
          </a:p>
        </p:txBody>
      </p:sp>
    </p:spTree>
    <p:extLst>
      <p:ext uri="{BB962C8B-B14F-4D97-AF65-F5344CB8AC3E}">
        <p14:creationId xmlns:p14="http://schemas.microsoft.com/office/powerpoint/2010/main" val="3733994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B3FCCB-5CE9-0ACF-7887-1CDC4B45DD8A}"/>
              </a:ext>
            </a:extLst>
          </p:cNvPr>
          <p:cNvSpPr>
            <a:spLocks noGrp="1"/>
          </p:cNvSpPr>
          <p:nvPr>
            <p:ph type="title"/>
          </p:nvPr>
        </p:nvSpPr>
        <p:spPr>
          <a:xfrm>
            <a:off x="965200" y="247411"/>
            <a:ext cx="9093200" cy="1461778"/>
          </a:xfrm>
        </p:spPr>
        <p:txBody>
          <a:bodyPr>
            <a:normAutofit/>
          </a:bodyPr>
          <a:lstStyle/>
          <a:p>
            <a:r>
              <a:rPr lang="en-US" sz="4400" b="1" dirty="0"/>
              <a:t>Future Predictions for Other Counties</a:t>
            </a:r>
          </a:p>
        </p:txBody>
      </p:sp>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49794" y="79350"/>
            <a:ext cx="860412" cy="860412"/>
          </a:xfrm>
          <a:prstGeom prst="rect">
            <a:avLst/>
          </a:prstGeom>
        </p:spPr>
      </p:pic>
      <p:sp>
        <p:nvSpPr>
          <p:cNvPr id="4" name="Content Placeholder 2">
            <a:extLst>
              <a:ext uri="{FF2B5EF4-FFF2-40B4-BE49-F238E27FC236}">
                <a16:creationId xmlns:a16="http://schemas.microsoft.com/office/drawing/2014/main" id="{3D464D62-6B1B-F1E8-01E2-A807BAC1BF7E}"/>
              </a:ext>
            </a:extLst>
          </p:cNvPr>
          <p:cNvSpPr txBox="1">
            <a:spLocks/>
          </p:cNvSpPr>
          <p:nvPr/>
        </p:nvSpPr>
        <p:spPr>
          <a:xfrm>
            <a:off x="650170" y="4062090"/>
            <a:ext cx="10261600" cy="18944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600"/>
              </a:spcAft>
              <a:buFont typeface="Arial" panose="020B0604020202020204" pitchFamily="34" charset="0"/>
              <a:buNone/>
            </a:pPr>
            <a:endParaRPr lang="en-US" dirty="0"/>
          </a:p>
        </p:txBody>
      </p:sp>
      <p:sp>
        <p:nvSpPr>
          <p:cNvPr id="8" name="Slide Number Placeholder 3">
            <a:extLst>
              <a:ext uri="{FF2B5EF4-FFF2-40B4-BE49-F238E27FC236}">
                <a16:creationId xmlns:a16="http://schemas.microsoft.com/office/drawing/2014/main" id="{5EB60744-42D3-0FC6-3EEB-E40ED85D902A}"/>
              </a:ext>
            </a:extLst>
          </p:cNvPr>
          <p:cNvSpPr>
            <a:spLocks noGrp="1"/>
          </p:cNvSpPr>
          <p:nvPr>
            <p:ph type="sldNum" sz="quarter" idx="12"/>
          </p:nvPr>
        </p:nvSpPr>
        <p:spPr>
          <a:xfrm>
            <a:off x="11597630" y="6298379"/>
            <a:ext cx="412576" cy="401994"/>
          </a:xfrm>
          <a:prstGeom prst="ellipse">
            <a:avLst/>
          </a:prstGeom>
          <a:solidFill>
            <a:schemeClr val="accent1">
              <a:lumMod val="75000"/>
              <a:alpha val="80000"/>
            </a:schemeClr>
          </a:solidFill>
        </p:spPr>
        <p:txBody>
          <a:bodyPr anchor="ctr">
            <a:normAutofit fontScale="47500" lnSpcReduction="20000"/>
          </a:bodyPr>
          <a:lstStyle/>
          <a:p>
            <a:pPr algn="ctr">
              <a:spcAft>
                <a:spcPts val="600"/>
              </a:spcAft>
            </a:pPr>
            <a:fld id="{D79E6812-DF0E-4B88-AFAA-EAC7168F54C0}" type="slidenum">
              <a:rPr lang="en-US" sz="1600">
                <a:solidFill>
                  <a:schemeClr val="bg1"/>
                </a:solidFill>
              </a:rPr>
              <a:pPr algn="ctr">
                <a:spcAft>
                  <a:spcPts val="600"/>
                </a:spcAft>
              </a:pPr>
              <a:t>23</a:t>
            </a:fld>
            <a:endParaRPr lang="en-US" sz="1600" dirty="0">
              <a:solidFill>
                <a:schemeClr val="bg1"/>
              </a:solidFill>
            </a:endParaRPr>
          </a:p>
        </p:txBody>
      </p:sp>
      <p:sp>
        <p:nvSpPr>
          <p:cNvPr id="11" name="Content Placeholder 2">
            <a:extLst>
              <a:ext uri="{FF2B5EF4-FFF2-40B4-BE49-F238E27FC236}">
                <a16:creationId xmlns:a16="http://schemas.microsoft.com/office/drawing/2014/main" id="{A3BC5155-B073-20B0-B862-48EEBA1A68CC}"/>
              </a:ext>
            </a:extLst>
          </p:cNvPr>
          <p:cNvSpPr>
            <a:spLocks noGrp="1"/>
          </p:cNvSpPr>
          <p:nvPr>
            <p:ph idx="1"/>
          </p:nvPr>
        </p:nvSpPr>
        <p:spPr>
          <a:xfrm>
            <a:off x="1091194" y="1434235"/>
            <a:ext cx="9459770" cy="1188257"/>
          </a:xfrm>
        </p:spPr>
        <p:txBody>
          <a:bodyPr>
            <a:noAutofit/>
          </a:bodyPr>
          <a:lstStyle/>
          <a:p>
            <a:pPr>
              <a:lnSpc>
                <a:spcPct val="110000"/>
              </a:lnSpc>
              <a:spcBef>
                <a:spcPts val="0"/>
              </a:spcBef>
              <a:spcAft>
                <a:spcPts val="600"/>
              </a:spcAft>
              <a:buFontTx/>
              <a:buChar char="-"/>
            </a:pPr>
            <a:r>
              <a:rPr lang="en-US" dirty="0"/>
              <a:t>The predicted number of EVs in other counties will also keep increasing exponentially by 2023.</a:t>
            </a:r>
          </a:p>
        </p:txBody>
      </p:sp>
      <p:pic>
        <p:nvPicPr>
          <p:cNvPr id="12" name="Picture 11">
            <a:extLst>
              <a:ext uri="{FF2B5EF4-FFF2-40B4-BE49-F238E27FC236}">
                <a16:creationId xmlns:a16="http://schemas.microsoft.com/office/drawing/2014/main" id="{7AF79743-7582-4CFE-7D49-83B11D678B92}"/>
              </a:ext>
            </a:extLst>
          </p:cNvPr>
          <p:cNvPicPr>
            <a:picLocks noChangeAspect="1"/>
          </p:cNvPicPr>
          <p:nvPr/>
        </p:nvPicPr>
        <p:blipFill rotWithShape="1">
          <a:blip r:embed="rId5"/>
          <a:srcRect l="7890" b="1957"/>
          <a:stretch/>
        </p:blipFill>
        <p:spPr>
          <a:xfrm>
            <a:off x="7416195" y="2104574"/>
            <a:ext cx="3684611" cy="4394802"/>
          </a:xfrm>
          <a:prstGeom prst="rect">
            <a:avLst/>
          </a:prstGeom>
        </p:spPr>
      </p:pic>
      <p:sp>
        <p:nvSpPr>
          <p:cNvPr id="13" name="Content Placeholder 2">
            <a:extLst>
              <a:ext uri="{FF2B5EF4-FFF2-40B4-BE49-F238E27FC236}">
                <a16:creationId xmlns:a16="http://schemas.microsoft.com/office/drawing/2014/main" id="{2592A9D9-C1F1-FDEE-1E97-CF60811EC022}"/>
              </a:ext>
            </a:extLst>
          </p:cNvPr>
          <p:cNvSpPr txBox="1">
            <a:spLocks/>
          </p:cNvSpPr>
          <p:nvPr/>
        </p:nvSpPr>
        <p:spPr>
          <a:xfrm>
            <a:off x="1091193" y="2664923"/>
            <a:ext cx="5855456" cy="33690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0"/>
              </a:spcBef>
              <a:spcAft>
                <a:spcPts val="600"/>
              </a:spcAft>
              <a:buFontTx/>
              <a:buChar char="-"/>
            </a:pPr>
            <a:r>
              <a:rPr lang="en-US" dirty="0"/>
              <a:t>Next, we will find the top 3 counties to invest for </a:t>
            </a:r>
            <a:r>
              <a:rPr lang="en-US" b="1" dirty="0"/>
              <a:t>EV charging stations</a:t>
            </a:r>
            <a:r>
              <a:rPr lang="en-US" dirty="0"/>
              <a:t> based on the predicted number of EVs in 2023.</a:t>
            </a:r>
          </a:p>
          <a:p>
            <a:pPr>
              <a:lnSpc>
                <a:spcPct val="110000"/>
              </a:lnSpc>
              <a:spcBef>
                <a:spcPts val="0"/>
              </a:spcBef>
              <a:spcAft>
                <a:spcPts val="600"/>
              </a:spcAft>
              <a:buFontTx/>
              <a:buChar char="-"/>
            </a:pPr>
            <a:r>
              <a:rPr lang="en-US" dirty="0"/>
              <a:t>The table on the right side is the </a:t>
            </a:r>
            <a:r>
              <a:rPr lang="en-US" u="sng" dirty="0"/>
              <a:t>current</a:t>
            </a:r>
            <a:r>
              <a:rPr lang="en-US" dirty="0"/>
              <a:t> total number of EV charging stations per county (top 10)  in NYS.</a:t>
            </a:r>
          </a:p>
        </p:txBody>
      </p:sp>
    </p:spTree>
    <p:extLst>
      <p:ext uri="{BB962C8B-B14F-4D97-AF65-F5344CB8AC3E}">
        <p14:creationId xmlns:p14="http://schemas.microsoft.com/office/powerpoint/2010/main" val="6181291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B3FCCB-5CE9-0ACF-7887-1CDC4B45DD8A}"/>
              </a:ext>
            </a:extLst>
          </p:cNvPr>
          <p:cNvSpPr>
            <a:spLocks noGrp="1"/>
          </p:cNvSpPr>
          <p:nvPr>
            <p:ph type="title"/>
          </p:nvPr>
        </p:nvSpPr>
        <p:spPr>
          <a:xfrm>
            <a:off x="965200" y="235054"/>
            <a:ext cx="9408430" cy="1461778"/>
          </a:xfrm>
        </p:spPr>
        <p:txBody>
          <a:bodyPr>
            <a:normAutofit/>
          </a:bodyPr>
          <a:lstStyle/>
          <a:p>
            <a:r>
              <a:rPr lang="en-US" sz="4400" b="1" dirty="0"/>
              <a:t>Demand for EV Charging </a:t>
            </a:r>
            <a:r>
              <a:rPr lang="en-US" b="1" dirty="0"/>
              <a:t>S</a:t>
            </a:r>
            <a:r>
              <a:rPr lang="en-US" sz="4400" b="1" dirty="0"/>
              <a:t>tations in 2023 </a:t>
            </a:r>
          </a:p>
        </p:txBody>
      </p:sp>
      <p:sp>
        <p:nvSpPr>
          <p:cNvPr id="3" name="Content Placeholder 2">
            <a:extLst>
              <a:ext uri="{FF2B5EF4-FFF2-40B4-BE49-F238E27FC236}">
                <a16:creationId xmlns:a16="http://schemas.microsoft.com/office/drawing/2014/main" id="{158EA748-789A-D630-DA28-0838BAF99701}"/>
              </a:ext>
            </a:extLst>
          </p:cNvPr>
          <p:cNvSpPr>
            <a:spLocks noGrp="1"/>
          </p:cNvSpPr>
          <p:nvPr>
            <p:ph idx="1"/>
          </p:nvPr>
        </p:nvSpPr>
        <p:spPr>
          <a:xfrm>
            <a:off x="965199" y="1413383"/>
            <a:ext cx="10261601" cy="2008069"/>
          </a:xfrm>
        </p:spPr>
        <p:txBody>
          <a:bodyPr>
            <a:noAutofit/>
          </a:bodyPr>
          <a:lstStyle/>
          <a:p>
            <a:pPr>
              <a:lnSpc>
                <a:spcPct val="110000"/>
              </a:lnSpc>
              <a:spcBef>
                <a:spcPts val="0"/>
              </a:spcBef>
              <a:spcAft>
                <a:spcPts val="600"/>
              </a:spcAft>
              <a:buFontTx/>
              <a:buChar char="-"/>
            </a:pPr>
            <a:r>
              <a:rPr lang="en-US" b="0" i="0" dirty="0">
                <a:solidFill>
                  <a:srgbClr val="24292F"/>
                </a:solidFill>
                <a:effectLst/>
                <a:latin typeface="-apple-system"/>
              </a:rPr>
              <a:t>The table below compares the numbers between existing charging stations and EVs 2021.</a:t>
            </a:r>
          </a:p>
          <a:p>
            <a:pPr>
              <a:lnSpc>
                <a:spcPct val="110000"/>
              </a:lnSpc>
              <a:spcBef>
                <a:spcPts val="0"/>
              </a:spcBef>
              <a:spcAft>
                <a:spcPts val="600"/>
              </a:spcAft>
              <a:buFontTx/>
              <a:buChar char="-"/>
            </a:pPr>
            <a:r>
              <a:rPr lang="en-US" sz="2800" dirty="0"/>
              <a:t>Top 3 counties good to invest for EV charging stations will be </a:t>
            </a:r>
            <a:r>
              <a:rPr lang="en-US" sz="2800" b="1" dirty="0"/>
              <a:t>Kings County, Nassau County </a:t>
            </a:r>
            <a:r>
              <a:rPr lang="en-US" sz="2800" dirty="0"/>
              <a:t>and </a:t>
            </a:r>
            <a:r>
              <a:rPr lang="en-US" sz="2800" b="1" dirty="0"/>
              <a:t>Westchester County</a:t>
            </a:r>
            <a:r>
              <a:rPr lang="en-US" sz="2800" dirty="0"/>
              <a:t>.</a:t>
            </a:r>
            <a:endParaRPr lang="en-CA" sz="2800" dirty="0"/>
          </a:p>
          <a:p>
            <a:pPr>
              <a:lnSpc>
                <a:spcPct val="110000"/>
              </a:lnSpc>
              <a:spcBef>
                <a:spcPts val="0"/>
              </a:spcBef>
              <a:spcAft>
                <a:spcPts val="600"/>
              </a:spcAft>
              <a:buFontTx/>
              <a:buChar char="-"/>
            </a:pPr>
            <a:endParaRPr lang="en-US" b="0" i="0" dirty="0">
              <a:solidFill>
                <a:srgbClr val="24292F"/>
              </a:solidFill>
              <a:effectLst/>
              <a:latin typeface="-apple-system"/>
            </a:endParaRPr>
          </a:p>
          <a:p>
            <a:pPr>
              <a:lnSpc>
                <a:spcPct val="110000"/>
              </a:lnSpc>
              <a:spcBef>
                <a:spcPts val="0"/>
              </a:spcBef>
              <a:spcAft>
                <a:spcPts val="600"/>
              </a:spcAft>
              <a:buFontTx/>
              <a:buChar char="-"/>
            </a:pPr>
            <a:endParaRPr lang="en-US" dirty="0"/>
          </a:p>
        </p:txBody>
      </p:sp>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49794" y="79350"/>
            <a:ext cx="860412" cy="860412"/>
          </a:xfrm>
          <a:prstGeom prst="rect">
            <a:avLst/>
          </a:prstGeom>
        </p:spPr>
      </p:pic>
      <p:sp>
        <p:nvSpPr>
          <p:cNvPr id="9" name="Slide Number Placeholder 3">
            <a:extLst>
              <a:ext uri="{FF2B5EF4-FFF2-40B4-BE49-F238E27FC236}">
                <a16:creationId xmlns:a16="http://schemas.microsoft.com/office/drawing/2014/main" id="{04012DF7-983F-64D7-B482-F0F463DD27EB}"/>
              </a:ext>
            </a:extLst>
          </p:cNvPr>
          <p:cNvSpPr>
            <a:spLocks noGrp="1"/>
          </p:cNvSpPr>
          <p:nvPr>
            <p:ph type="sldNum" sz="quarter" idx="12"/>
          </p:nvPr>
        </p:nvSpPr>
        <p:spPr>
          <a:xfrm>
            <a:off x="11597630" y="6298379"/>
            <a:ext cx="412576" cy="401994"/>
          </a:xfrm>
          <a:prstGeom prst="ellipse">
            <a:avLst/>
          </a:prstGeom>
          <a:solidFill>
            <a:schemeClr val="accent1">
              <a:lumMod val="75000"/>
              <a:alpha val="80000"/>
            </a:schemeClr>
          </a:solidFill>
        </p:spPr>
        <p:txBody>
          <a:bodyPr anchor="ctr">
            <a:normAutofit fontScale="47500" lnSpcReduction="20000"/>
          </a:bodyPr>
          <a:lstStyle/>
          <a:p>
            <a:pPr algn="ctr">
              <a:spcAft>
                <a:spcPts val="600"/>
              </a:spcAft>
            </a:pPr>
            <a:fld id="{D79E6812-DF0E-4B88-AFAA-EAC7168F54C0}" type="slidenum">
              <a:rPr lang="en-US" sz="1600">
                <a:solidFill>
                  <a:schemeClr val="bg1"/>
                </a:solidFill>
              </a:rPr>
              <a:pPr algn="ctr">
                <a:spcAft>
                  <a:spcPts val="600"/>
                </a:spcAft>
              </a:pPr>
              <a:t>24</a:t>
            </a:fld>
            <a:endParaRPr lang="en-US" sz="1600" dirty="0">
              <a:solidFill>
                <a:schemeClr val="bg1"/>
              </a:solidFill>
            </a:endParaRPr>
          </a:p>
        </p:txBody>
      </p:sp>
      <p:pic>
        <p:nvPicPr>
          <p:cNvPr id="4" name="Picture 3">
            <a:extLst>
              <a:ext uri="{FF2B5EF4-FFF2-40B4-BE49-F238E27FC236}">
                <a16:creationId xmlns:a16="http://schemas.microsoft.com/office/drawing/2014/main" id="{D45D8D0C-8F94-EDA0-FEF1-F8F684D6455D}"/>
              </a:ext>
            </a:extLst>
          </p:cNvPr>
          <p:cNvPicPr>
            <a:picLocks noChangeAspect="1"/>
          </p:cNvPicPr>
          <p:nvPr/>
        </p:nvPicPr>
        <p:blipFill rotWithShape="1">
          <a:blip r:embed="rId5"/>
          <a:srcRect b="5858"/>
          <a:stretch/>
        </p:blipFill>
        <p:spPr>
          <a:xfrm>
            <a:off x="692394" y="3775975"/>
            <a:ext cx="11010926" cy="2473820"/>
          </a:xfrm>
          <a:prstGeom prst="rect">
            <a:avLst/>
          </a:prstGeom>
        </p:spPr>
      </p:pic>
    </p:spTree>
    <p:extLst>
      <p:ext uri="{BB962C8B-B14F-4D97-AF65-F5344CB8AC3E}">
        <p14:creationId xmlns:p14="http://schemas.microsoft.com/office/powerpoint/2010/main" val="41632150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49794" y="79350"/>
            <a:ext cx="860412" cy="860412"/>
          </a:xfrm>
          <a:prstGeom prst="rect">
            <a:avLst/>
          </a:prstGeom>
        </p:spPr>
      </p:pic>
      <p:pic>
        <p:nvPicPr>
          <p:cNvPr id="2050" name="Picture 2" descr="Predicted_EV_Counts_for_KINGS_NASSA_SUFFOLK">
            <a:extLst>
              <a:ext uri="{FF2B5EF4-FFF2-40B4-BE49-F238E27FC236}">
                <a16:creationId xmlns:a16="http://schemas.microsoft.com/office/drawing/2014/main" id="{6D4CE4F4-FC80-6F90-6795-674EDC9B220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1325"/>
          <a:stretch/>
        </p:blipFill>
        <p:spPr bwMode="auto">
          <a:xfrm>
            <a:off x="1147835" y="196499"/>
            <a:ext cx="9606602" cy="6437758"/>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3">
            <a:extLst>
              <a:ext uri="{FF2B5EF4-FFF2-40B4-BE49-F238E27FC236}">
                <a16:creationId xmlns:a16="http://schemas.microsoft.com/office/drawing/2014/main" id="{CE518988-671C-8049-0F47-1B04CA452A6D}"/>
              </a:ext>
            </a:extLst>
          </p:cNvPr>
          <p:cNvSpPr>
            <a:spLocks noGrp="1"/>
          </p:cNvSpPr>
          <p:nvPr>
            <p:ph type="sldNum" sz="quarter" idx="12"/>
          </p:nvPr>
        </p:nvSpPr>
        <p:spPr>
          <a:xfrm>
            <a:off x="11597630" y="6298379"/>
            <a:ext cx="412576" cy="401994"/>
          </a:xfrm>
          <a:prstGeom prst="ellipse">
            <a:avLst/>
          </a:prstGeom>
          <a:solidFill>
            <a:schemeClr val="accent1">
              <a:lumMod val="75000"/>
              <a:alpha val="80000"/>
            </a:schemeClr>
          </a:solidFill>
        </p:spPr>
        <p:txBody>
          <a:bodyPr anchor="ctr">
            <a:normAutofit fontScale="47500" lnSpcReduction="20000"/>
          </a:bodyPr>
          <a:lstStyle/>
          <a:p>
            <a:pPr algn="ctr">
              <a:spcAft>
                <a:spcPts val="600"/>
              </a:spcAft>
            </a:pPr>
            <a:fld id="{D79E6812-DF0E-4B88-AFAA-EAC7168F54C0}" type="slidenum">
              <a:rPr lang="en-US" sz="1600">
                <a:solidFill>
                  <a:schemeClr val="bg1"/>
                </a:solidFill>
              </a:rPr>
              <a:pPr algn="ctr">
                <a:spcAft>
                  <a:spcPts val="600"/>
                </a:spcAft>
              </a:pPr>
              <a:t>25</a:t>
            </a:fld>
            <a:endParaRPr lang="en-US" sz="1600" dirty="0">
              <a:solidFill>
                <a:schemeClr val="bg1"/>
              </a:solidFill>
            </a:endParaRPr>
          </a:p>
        </p:txBody>
      </p:sp>
    </p:spTree>
    <p:extLst>
      <p:ext uri="{BB962C8B-B14F-4D97-AF65-F5344CB8AC3E}">
        <p14:creationId xmlns:p14="http://schemas.microsoft.com/office/powerpoint/2010/main" val="18823116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8BB315C-84F6-1A0E-D851-2B6C8359D14A}"/>
              </a:ext>
            </a:extLst>
          </p:cNvPr>
          <p:cNvSpPr>
            <a:spLocks noGrp="1"/>
          </p:cNvSpPr>
          <p:nvPr>
            <p:ph type="ctrTitle"/>
          </p:nvPr>
        </p:nvSpPr>
        <p:spPr>
          <a:xfrm>
            <a:off x="1117310" y="2291806"/>
            <a:ext cx="7702839" cy="2274388"/>
          </a:xfrm>
        </p:spPr>
        <p:txBody>
          <a:bodyPr anchor="t">
            <a:normAutofit/>
          </a:bodyPr>
          <a:lstStyle/>
          <a:p>
            <a:pPr algn="l"/>
            <a:r>
              <a:rPr lang="en-CA" sz="6600" b="1" dirty="0"/>
              <a:t>MACHINE LEARNING </a:t>
            </a:r>
            <a:br>
              <a:rPr lang="en-CA" sz="6600" b="1" dirty="0"/>
            </a:br>
            <a:r>
              <a:rPr lang="en-CA" sz="6600" b="1" dirty="0"/>
              <a:t>MODELS </a:t>
            </a:r>
          </a:p>
        </p:txBody>
      </p:sp>
      <p:grpSp>
        <p:nvGrpSpPr>
          <p:cNvPr id="12"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13"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4" name="Graphic 43" descr="Head with Gears">
            <a:extLst>
              <a:ext uri="{FF2B5EF4-FFF2-40B4-BE49-F238E27FC236}">
                <a16:creationId xmlns:a16="http://schemas.microsoft.com/office/drawing/2014/main" id="{A5369759-BC39-2837-D772-ABA8F9E2A8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4950" y="4714158"/>
            <a:ext cx="1097280" cy="1097280"/>
          </a:xfrm>
          <a:prstGeom prst="rect">
            <a:avLst/>
          </a:prstGeom>
        </p:spPr>
      </p:pic>
      <p:sp>
        <p:nvSpPr>
          <p:cNvPr id="3" name="TextBox 2">
            <a:extLst>
              <a:ext uri="{FF2B5EF4-FFF2-40B4-BE49-F238E27FC236}">
                <a16:creationId xmlns:a16="http://schemas.microsoft.com/office/drawing/2014/main" id="{338AAAB0-C7BF-0CC1-6A36-1E4B1148A32D}"/>
              </a:ext>
            </a:extLst>
          </p:cNvPr>
          <p:cNvSpPr txBox="1"/>
          <p:nvPr/>
        </p:nvSpPr>
        <p:spPr>
          <a:xfrm>
            <a:off x="1200503" y="4183625"/>
            <a:ext cx="3514620" cy="830997"/>
          </a:xfrm>
          <a:prstGeom prst="rect">
            <a:avLst/>
          </a:prstGeom>
          <a:noFill/>
        </p:spPr>
        <p:txBody>
          <a:bodyPr wrap="square" rtlCol="0">
            <a:spAutoFit/>
          </a:bodyPr>
          <a:lstStyle/>
          <a:p>
            <a:r>
              <a:rPr lang="en-US" sz="2400" b="1" dirty="0"/>
              <a:t>PART 2 </a:t>
            </a:r>
          </a:p>
          <a:p>
            <a:r>
              <a:rPr lang="en-US" sz="2400" dirty="0"/>
              <a:t>Linear Regression Model</a:t>
            </a:r>
          </a:p>
        </p:txBody>
      </p:sp>
    </p:spTree>
    <p:extLst>
      <p:ext uri="{BB962C8B-B14F-4D97-AF65-F5344CB8AC3E}">
        <p14:creationId xmlns:p14="http://schemas.microsoft.com/office/powerpoint/2010/main" val="19328753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B3FCCB-5CE9-0ACF-7887-1CDC4B45DD8A}"/>
              </a:ext>
            </a:extLst>
          </p:cNvPr>
          <p:cNvSpPr>
            <a:spLocks noGrp="1"/>
          </p:cNvSpPr>
          <p:nvPr>
            <p:ph type="title"/>
          </p:nvPr>
        </p:nvSpPr>
        <p:spPr>
          <a:xfrm>
            <a:off x="965200" y="235054"/>
            <a:ext cx="9093200" cy="1461778"/>
          </a:xfrm>
        </p:spPr>
        <p:txBody>
          <a:bodyPr>
            <a:normAutofit/>
          </a:bodyPr>
          <a:lstStyle/>
          <a:p>
            <a:r>
              <a:rPr lang="en-US" sz="4400" b="1" dirty="0"/>
              <a:t>Linear Regression Model</a:t>
            </a:r>
          </a:p>
        </p:txBody>
      </p:sp>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49794" y="79350"/>
            <a:ext cx="860412" cy="860412"/>
          </a:xfrm>
          <a:prstGeom prst="rect">
            <a:avLst/>
          </a:prstGeom>
        </p:spPr>
      </p:pic>
      <p:sp>
        <p:nvSpPr>
          <p:cNvPr id="9" name="Slide Number Placeholder 3">
            <a:extLst>
              <a:ext uri="{FF2B5EF4-FFF2-40B4-BE49-F238E27FC236}">
                <a16:creationId xmlns:a16="http://schemas.microsoft.com/office/drawing/2014/main" id="{04012DF7-983F-64D7-B482-F0F463DD27EB}"/>
              </a:ext>
            </a:extLst>
          </p:cNvPr>
          <p:cNvSpPr>
            <a:spLocks noGrp="1"/>
          </p:cNvSpPr>
          <p:nvPr>
            <p:ph type="sldNum" sz="quarter" idx="12"/>
          </p:nvPr>
        </p:nvSpPr>
        <p:spPr>
          <a:xfrm>
            <a:off x="11597630" y="6298379"/>
            <a:ext cx="412576" cy="401994"/>
          </a:xfrm>
          <a:prstGeom prst="ellipse">
            <a:avLst/>
          </a:prstGeom>
          <a:solidFill>
            <a:schemeClr val="accent1">
              <a:lumMod val="75000"/>
              <a:alpha val="80000"/>
            </a:schemeClr>
          </a:solidFill>
        </p:spPr>
        <p:txBody>
          <a:bodyPr anchor="ctr">
            <a:normAutofit fontScale="47500" lnSpcReduction="20000"/>
          </a:bodyPr>
          <a:lstStyle/>
          <a:p>
            <a:pPr algn="ctr">
              <a:spcAft>
                <a:spcPts val="600"/>
              </a:spcAft>
            </a:pPr>
            <a:fld id="{D79E6812-DF0E-4B88-AFAA-EAC7168F54C0}" type="slidenum">
              <a:rPr lang="en-US" sz="1600">
                <a:solidFill>
                  <a:schemeClr val="bg1"/>
                </a:solidFill>
              </a:rPr>
              <a:pPr algn="ctr">
                <a:spcAft>
                  <a:spcPts val="600"/>
                </a:spcAft>
              </a:pPr>
              <a:t>27</a:t>
            </a:fld>
            <a:endParaRPr lang="en-US" sz="1600" dirty="0">
              <a:solidFill>
                <a:schemeClr val="bg1"/>
              </a:solidFill>
            </a:endParaRPr>
          </a:p>
        </p:txBody>
      </p:sp>
      <p:sp>
        <p:nvSpPr>
          <p:cNvPr id="7" name="Content Placeholder 2">
            <a:extLst>
              <a:ext uri="{FF2B5EF4-FFF2-40B4-BE49-F238E27FC236}">
                <a16:creationId xmlns:a16="http://schemas.microsoft.com/office/drawing/2014/main" id="{BD04ED95-E720-D85E-2F44-03A11B51291E}"/>
              </a:ext>
            </a:extLst>
          </p:cNvPr>
          <p:cNvSpPr txBox="1">
            <a:spLocks/>
          </p:cNvSpPr>
          <p:nvPr/>
        </p:nvSpPr>
        <p:spPr>
          <a:xfrm>
            <a:off x="965199" y="1420931"/>
            <a:ext cx="10450637" cy="52794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600"/>
              </a:spcBef>
              <a:spcAft>
                <a:spcPts val="600"/>
              </a:spcAft>
              <a:buFontTx/>
              <a:buChar char="-"/>
            </a:pPr>
            <a:r>
              <a:rPr lang="en-US" dirty="0"/>
              <a:t>Predict the total EV adoption in NYS from </a:t>
            </a:r>
            <a:r>
              <a:rPr lang="en-US" b="1" dirty="0"/>
              <a:t>2020 to 2050</a:t>
            </a:r>
            <a:r>
              <a:rPr lang="en-US" dirty="0"/>
              <a:t>, and explore the factors are associated with EV adoption.</a:t>
            </a:r>
          </a:p>
          <a:p>
            <a:pPr lvl="1">
              <a:lnSpc>
                <a:spcPct val="110000"/>
              </a:lnSpc>
              <a:spcBef>
                <a:spcPts val="600"/>
              </a:spcBef>
              <a:spcAft>
                <a:spcPts val="600"/>
              </a:spcAft>
            </a:pPr>
            <a:r>
              <a:rPr lang="en-US" dirty="0"/>
              <a:t>Features: </a:t>
            </a:r>
            <a:r>
              <a:rPr lang="en-CA" b="1" dirty="0">
                <a:latin typeface="var(--jp-content-font-family)"/>
              </a:rPr>
              <a:t>ZIP code</a:t>
            </a:r>
            <a:r>
              <a:rPr lang="en-CA" dirty="0">
                <a:latin typeface="var(--jp-content-font-family)"/>
              </a:rPr>
              <a:t>, </a:t>
            </a:r>
            <a:r>
              <a:rPr lang="en-CA" b="1" dirty="0">
                <a:latin typeface="var(--jp-content-font-family)"/>
              </a:rPr>
              <a:t>temperature</a:t>
            </a:r>
            <a:r>
              <a:rPr lang="en-CA" dirty="0">
                <a:latin typeface="var(--jp-content-font-family)"/>
              </a:rPr>
              <a:t>, and i</a:t>
            </a:r>
            <a:r>
              <a:rPr lang="en-CA" b="1" dirty="0">
                <a:latin typeface="var(--jp-content-font-family)"/>
              </a:rPr>
              <a:t>ncome</a:t>
            </a:r>
            <a:r>
              <a:rPr lang="en-CA" dirty="0">
                <a:latin typeface="var(--jp-content-font-family)"/>
              </a:rPr>
              <a:t> data of NYS</a:t>
            </a:r>
            <a:endParaRPr lang="en-US" dirty="0"/>
          </a:p>
          <a:p>
            <a:pPr>
              <a:lnSpc>
                <a:spcPct val="110000"/>
              </a:lnSpc>
              <a:spcBef>
                <a:spcPts val="600"/>
              </a:spcBef>
              <a:spcAft>
                <a:spcPts val="600"/>
              </a:spcAft>
              <a:buFontTx/>
              <a:buChar char="-"/>
            </a:pPr>
            <a:r>
              <a:rPr lang="en-US" dirty="0"/>
              <a:t>Approach:</a:t>
            </a:r>
          </a:p>
          <a:p>
            <a:pPr lvl="1">
              <a:spcBef>
                <a:spcPts val="600"/>
              </a:spcBef>
              <a:spcAft>
                <a:spcPts val="600"/>
              </a:spcAft>
            </a:pPr>
            <a:r>
              <a:rPr lang="en-CA" dirty="0">
                <a:latin typeface="-apple-system"/>
              </a:rPr>
              <a:t>P</a:t>
            </a:r>
            <a:r>
              <a:rPr lang="en-CA" b="0" i="0" dirty="0">
                <a:effectLst/>
                <a:latin typeface="-apple-system"/>
              </a:rPr>
              <a:t>erform one-hot encoding for the categorical variable, </a:t>
            </a:r>
            <a:r>
              <a:rPr lang="en-CA" dirty="0">
                <a:latin typeface="-apple-system"/>
              </a:rPr>
              <a:t>ZIP Code.</a:t>
            </a:r>
            <a:endParaRPr lang="en-US" dirty="0"/>
          </a:p>
          <a:p>
            <a:pPr lvl="1">
              <a:spcBef>
                <a:spcPts val="600"/>
              </a:spcBef>
              <a:spcAft>
                <a:spcPts val="600"/>
              </a:spcAft>
            </a:pPr>
            <a:r>
              <a:rPr lang="en-US" dirty="0">
                <a:latin typeface="-apple-system"/>
              </a:rPr>
              <a:t>Hypothesize that the EV adoption follow a </a:t>
            </a:r>
            <a:r>
              <a:rPr lang="en-US" b="1" dirty="0">
                <a:latin typeface="-apple-system"/>
              </a:rPr>
              <a:t>linear pattern. </a:t>
            </a:r>
            <a:endParaRPr lang="en-US" b="1" dirty="0"/>
          </a:p>
          <a:p>
            <a:pPr lvl="1">
              <a:spcBef>
                <a:spcPts val="600"/>
              </a:spcBef>
            </a:pPr>
            <a:r>
              <a:rPr lang="en-CA" dirty="0">
                <a:latin typeface="-apple-system"/>
              </a:rPr>
              <a:t>Fit the data into the linear model, then evaluate the model by the </a:t>
            </a:r>
            <a:r>
              <a:rPr lang="en-CA" b="1" dirty="0">
                <a:latin typeface="-apple-system"/>
              </a:rPr>
              <a:t>mean squared error</a:t>
            </a:r>
            <a:r>
              <a:rPr lang="en-CA" dirty="0">
                <a:latin typeface="-apple-system"/>
              </a:rPr>
              <a:t> of the prediction </a:t>
            </a:r>
            <a:r>
              <a:rPr lang="en-CA" dirty="0" err="1">
                <a:latin typeface="-apple-system"/>
              </a:rPr>
              <a:t>v.s</a:t>
            </a:r>
            <a:r>
              <a:rPr lang="en-CA" dirty="0">
                <a:latin typeface="-apple-system"/>
              </a:rPr>
              <a:t>. the true label.</a:t>
            </a:r>
          </a:p>
          <a:p>
            <a:pPr lvl="1">
              <a:spcBef>
                <a:spcPts val="600"/>
              </a:spcBef>
            </a:pPr>
            <a:r>
              <a:rPr lang="en-CA" dirty="0">
                <a:latin typeface="-apple-system"/>
              </a:rPr>
              <a:t>Modify the model by removing outlier </a:t>
            </a:r>
            <a:r>
              <a:rPr lang="en-CA" dirty="0">
                <a:latin typeface="var(--jp-content-font-family)"/>
              </a:rPr>
              <a:t>ZIP codes</a:t>
            </a:r>
            <a:r>
              <a:rPr lang="en-CA" dirty="0">
                <a:latin typeface="-apple-system"/>
              </a:rPr>
              <a:t> and generating future </a:t>
            </a:r>
            <a:r>
              <a:rPr lang="en-CA" b="1" dirty="0">
                <a:latin typeface="-apple-system"/>
              </a:rPr>
              <a:t>temperature</a:t>
            </a:r>
            <a:r>
              <a:rPr lang="en-CA" dirty="0">
                <a:latin typeface="-apple-system"/>
              </a:rPr>
              <a:t> and </a:t>
            </a:r>
            <a:r>
              <a:rPr lang="en-CA" b="1" dirty="0">
                <a:latin typeface="-apple-system"/>
              </a:rPr>
              <a:t>income</a:t>
            </a:r>
            <a:r>
              <a:rPr lang="en-CA" dirty="0">
                <a:latin typeface="-apple-system"/>
              </a:rPr>
              <a:t> data from 2020 to 2050.</a:t>
            </a:r>
          </a:p>
          <a:p>
            <a:pPr lvl="1">
              <a:spcBef>
                <a:spcPts val="600"/>
              </a:spcBef>
            </a:pPr>
            <a:r>
              <a:rPr lang="en-CA" dirty="0">
                <a:solidFill>
                  <a:srgbClr val="24292F"/>
                </a:solidFill>
                <a:latin typeface="-apple-system"/>
              </a:rPr>
              <a:t>Make</a:t>
            </a:r>
            <a:r>
              <a:rPr lang="en-CA" b="1" i="0" dirty="0">
                <a:solidFill>
                  <a:srgbClr val="24292F"/>
                </a:solidFill>
                <a:effectLst/>
                <a:latin typeface="-apple-system"/>
              </a:rPr>
              <a:t> future matrix </a:t>
            </a:r>
            <a:r>
              <a:rPr lang="en-CA" i="0" dirty="0">
                <a:solidFill>
                  <a:srgbClr val="24292F"/>
                </a:solidFill>
                <a:effectLst/>
                <a:latin typeface="-apple-system"/>
              </a:rPr>
              <a:t>and</a:t>
            </a:r>
            <a:r>
              <a:rPr lang="en-CA" dirty="0">
                <a:solidFill>
                  <a:srgbClr val="24292F"/>
                </a:solidFill>
                <a:latin typeface="-apple-system"/>
              </a:rPr>
              <a:t> predict </a:t>
            </a:r>
            <a:r>
              <a:rPr lang="en-US" dirty="0"/>
              <a:t>EV adoption </a:t>
            </a:r>
            <a:r>
              <a:rPr lang="en-CA" b="0" i="0" dirty="0">
                <a:solidFill>
                  <a:srgbClr val="24292F"/>
                </a:solidFill>
                <a:effectLst/>
                <a:latin typeface="-apple-system"/>
              </a:rPr>
              <a:t>using based on it</a:t>
            </a:r>
            <a:r>
              <a:rPr lang="en-CA" b="1" i="0" dirty="0">
                <a:solidFill>
                  <a:srgbClr val="24292F"/>
                </a:solidFill>
                <a:effectLst/>
                <a:latin typeface="-apple-system"/>
              </a:rPr>
              <a:t>.</a:t>
            </a:r>
            <a:br>
              <a:rPr lang="en-CA" dirty="0">
                <a:latin typeface="-apple-system"/>
              </a:rPr>
            </a:br>
            <a:endParaRPr lang="en-CA" dirty="0">
              <a:latin typeface="-apple-system"/>
            </a:endParaRPr>
          </a:p>
          <a:p>
            <a:pPr>
              <a:lnSpc>
                <a:spcPct val="110000"/>
              </a:lnSpc>
              <a:spcBef>
                <a:spcPts val="0"/>
              </a:spcBef>
              <a:spcAft>
                <a:spcPts val="600"/>
              </a:spcAft>
              <a:buFontTx/>
              <a:buChar char="-"/>
            </a:pPr>
            <a:endParaRPr lang="en-US" dirty="0"/>
          </a:p>
        </p:txBody>
      </p:sp>
    </p:spTree>
    <p:extLst>
      <p:ext uri="{BB962C8B-B14F-4D97-AF65-F5344CB8AC3E}">
        <p14:creationId xmlns:p14="http://schemas.microsoft.com/office/powerpoint/2010/main" val="535554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B3FCCB-5CE9-0ACF-7887-1CDC4B45DD8A}"/>
              </a:ext>
            </a:extLst>
          </p:cNvPr>
          <p:cNvSpPr>
            <a:spLocks noGrp="1"/>
          </p:cNvSpPr>
          <p:nvPr>
            <p:ph type="title"/>
          </p:nvPr>
        </p:nvSpPr>
        <p:spPr>
          <a:xfrm>
            <a:off x="965197" y="239055"/>
            <a:ext cx="10869451" cy="1461778"/>
          </a:xfrm>
        </p:spPr>
        <p:txBody>
          <a:bodyPr>
            <a:normAutofit/>
          </a:bodyPr>
          <a:lstStyle/>
          <a:p>
            <a:r>
              <a:rPr lang="en-US" sz="4000" b="1" dirty="0"/>
              <a:t>NYS Temperature and Income Data Generation</a:t>
            </a:r>
          </a:p>
        </p:txBody>
      </p:sp>
      <p:sp>
        <p:nvSpPr>
          <p:cNvPr id="3" name="Content Placeholder 2">
            <a:extLst>
              <a:ext uri="{FF2B5EF4-FFF2-40B4-BE49-F238E27FC236}">
                <a16:creationId xmlns:a16="http://schemas.microsoft.com/office/drawing/2014/main" id="{158EA748-789A-D630-DA28-0838BAF99701}"/>
              </a:ext>
            </a:extLst>
          </p:cNvPr>
          <p:cNvSpPr>
            <a:spLocks noGrp="1"/>
          </p:cNvSpPr>
          <p:nvPr>
            <p:ph idx="1"/>
          </p:nvPr>
        </p:nvSpPr>
        <p:spPr>
          <a:xfrm>
            <a:off x="965199" y="1203343"/>
            <a:ext cx="10450637" cy="1461778"/>
          </a:xfrm>
        </p:spPr>
        <p:txBody>
          <a:bodyPr>
            <a:noAutofit/>
          </a:bodyPr>
          <a:lstStyle/>
          <a:p>
            <a:pPr>
              <a:lnSpc>
                <a:spcPct val="110000"/>
              </a:lnSpc>
              <a:spcBef>
                <a:spcPts val="0"/>
              </a:spcBef>
              <a:spcAft>
                <a:spcPts val="600"/>
              </a:spcAft>
              <a:buFontTx/>
              <a:buChar char="-"/>
            </a:pPr>
            <a:r>
              <a:rPr lang="en-US" sz="2400" dirty="0"/>
              <a:t>Hypothesize that NYS temperature and income data follow a </a:t>
            </a:r>
            <a:r>
              <a:rPr lang="en-US" sz="2400" b="1" dirty="0"/>
              <a:t>linear pattern</a:t>
            </a:r>
            <a:r>
              <a:rPr lang="en-US" sz="2400" dirty="0"/>
              <a:t>.</a:t>
            </a:r>
          </a:p>
          <a:p>
            <a:pPr>
              <a:lnSpc>
                <a:spcPct val="110000"/>
              </a:lnSpc>
              <a:spcBef>
                <a:spcPts val="0"/>
              </a:spcBef>
              <a:spcAft>
                <a:spcPts val="600"/>
              </a:spcAft>
              <a:buFontTx/>
              <a:buChar char="-"/>
            </a:pPr>
            <a:r>
              <a:rPr lang="en-US" sz="2400" dirty="0"/>
              <a:t>Generate the </a:t>
            </a:r>
            <a:r>
              <a:rPr lang="en-US" sz="2400" b="1" dirty="0"/>
              <a:t>future data </a:t>
            </a:r>
            <a:r>
              <a:rPr lang="en-US" sz="2400" dirty="0"/>
              <a:t>from 2020 to 2050 based on a linear model.</a:t>
            </a:r>
          </a:p>
          <a:p>
            <a:pPr marL="228600" lvl="1">
              <a:lnSpc>
                <a:spcPct val="110000"/>
              </a:lnSpc>
              <a:spcBef>
                <a:spcPts val="0"/>
              </a:spcBef>
              <a:spcAft>
                <a:spcPts val="600"/>
              </a:spcAft>
              <a:buFontTx/>
              <a:buChar char="-"/>
            </a:pPr>
            <a:r>
              <a:rPr lang="en-CA" dirty="0"/>
              <a:t>Add </a:t>
            </a:r>
            <a:r>
              <a:rPr lang="en-CA" b="1" dirty="0"/>
              <a:t>Gaussian noise </a:t>
            </a:r>
            <a:r>
              <a:rPr lang="en-CA" dirty="0"/>
              <a:t>based on the standard deviation of the known data.</a:t>
            </a:r>
          </a:p>
          <a:p>
            <a:pPr marL="0" lvl="1" indent="0">
              <a:lnSpc>
                <a:spcPct val="110000"/>
              </a:lnSpc>
              <a:spcBef>
                <a:spcPts val="0"/>
              </a:spcBef>
              <a:spcAft>
                <a:spcPts val="600"/>
              </a:spcAft>
              <a:buNone/>
            </a:pPr>
            <a:br>
              <a:rPr lang="en-CA" b="0" i="0" dirty="0">
                <a:effectLst/>
                <a:latin typeface="-apple-system"/>
              </a:rPr>
            </a:br>
            <a:endParaRPr lang="en-CA" b="0" i="0" dirty="0">
              <a:effectLst/>
              <a:latin typeface="-apple-system"/>
            </a:endParaRPr>
          </a:p>
          <a:p>
            <a:pPr>
              <a:lnSpc>
                <a:spcPct val="110000"/>
              </a:lnSpc>
              <a:spcBef>
                <a:spcPts val="0"/>
              </a:spcBef>
              <a:spcAft>
                <a:spcPts val="600"/>
              </a:spcAft>
              <a:buFontTx/>
              <a:buChar char="-"/>
            </a:pPr>
            <a:endParaRPr lang="en-US" dirty="0"/>
          </a:p>
        </p:txBody>
      </p:sp>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49794" y="79350"/>
            <a:ext cx="860412" cy="860412"/>
          </a:xfrm>
          <a:prstGeom prst="rect">
            <a:avLst/>
          </a:prstGeom>
        </p:spPr>
      </p:pic>
      <p:sp>
        <p:nvSpPr>
          <p:cNvPr id="9" name="Slide Number Placeholder 3">
            <a:extLst>
              <a:ext uri="{FF2B5EF4-FFF2-40B4-BE49-F238E27FC236}">
                <a16:creationId xmlns:a16="http://schemas.microsoft.com/office/drawing/2014/main" id="{04012DF7-983F-64D7-B482-F0F463DD27EB}"/>
              </a:ext>
            </a:extLst>
          </p:cNvPr>
          <p:cNvSpPr>
            <a:spLocks noGrp="1"/>
          </p:cNvSpPr>
          <p:nvPr>
            <p:ph type="sldNum" sz="quarter" idx="12"/>
          </p:nvPr>
        </p:nvSpPr>
        <p:spPr>
          <a:xfrm>
            <a:off x="11597630" y="6298379"/>
            <a:ext cx="412576" cy="401994"/>
          </a:xfrm>
          <a:prstGeom prst="ellipse">
            <a:avLst/>
          </a:prstGeom>
          <a:solidFill>
            <a:schemeClr val="accent1">
              <a:lumMod val="75000"/>
              <a:alpha val="80000"/>
            </a:schemeClr>
          </a:solidFill>
        </p:spPr>
        <p:txBody>
          <a:bodyPr anchor="ctr">
            <a:normAutofit fontScale="47500" lnSpcReduction="20000"/>
          </a:bodyPr>
          <a:lstStyle/>
          <a:p>
            <a:pPr algn="ctr">
              <a:spcAft>
                <a:spcPts val="600"/>
              </a:spcAft>
            </a:pPr>
            <a:fld id="{D79E6812-DF0E-4B88-AFAA-EAC7168F54C0}" type="slidenum">
              <a:rPr lang="en-US" sz="1600" smtClean="0">
                <a:solidFill>
                  <a:schemeClr val="bg1"/>
                </a:solidFill>
              </a:rPr>
              <a:pPr algn="ctr">
                <a:spcAft>
                  <a:spcPts val="600"/>
                </a:spcAft>
              </a:pPr>
              <a:t>28</a:t>
            </a:fld>
            <a:endParaRPr lang="en-US" sz="1600" dirty="0">
              <a:solidFill>
                <a:schemeClr val="bg1"/>
              </a:solidFill>
            </a:endParaRPr>
          </a:p>
        </p:txBody>
      </p:sp>
      <p:pic>
        <p:nvPicPr>
          <p:cNvPr id="6" name="Picture 5" descr="Chart, line chart&#10;&#10;Description automatically generated">
            <a:extLst>
              <a:ext uri="{FF2B5EF4-FFF2-40B4-BE49-F238E27FC236}">
                <a16:creationId xmlns:a16="http://schemas.microsoft.com/office/drawing/2014/main" id="{3E0C3C10-8C63-70C8-7CC1-F76D40668E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5197" y="2665121"/>
            <a:ext cx="4951294" cy="4172439"/>
          </a:xfrm>
          <a:prstGeom prst="rect">
            <a:avLst/>
          </a:prstGeom>
        </p:spPr>
      </p:pic>
      <p:pic>
        <p:nvPicPr>
          <p:cNvPr id="10" name="Picture 9" descr="Chart, line chart&#10;&#10;Description automatically generated">
            <a:extLst>
              <a:ext uri="{FF2B5EF4-FFF2-40B4-BE49-F238E27FC236}">
                <a16:creationId xmlns:a16="http://schemas.microsoft.com/office/drawing/2014/main" id="{B251BCA4-9AAD-F0B9-79CE-110E4641AF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9970" y="2665120"/>
            <a:ext cx="5020836" cy="4172440"/>
          </a:xfrm>
          <a:prstGeom prst="rect">
            <a:avLst/>
          </a:prstGeom>
        </p:spPr>
      </p:pic>
    </p:spTree>
    <p:extLst>
      <p:ext uri="{BB962C8B-B14F-4D97-AF65-F5344CB8AC3E}">
        <p14:creationId xmlns:p14="http://schemas.microsoft.com/office/powerpoint/2010/main" val="1925194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B3FCCB-5CE9-0ACF-7887-1CDC4B45DD8A}"/>
              </a:ext>
            </a:extLst>
          </p:cNvPr>
          <p:cNvSpPr>
            <a:spLocks noGrp="1"/>
          </p:cNvSpPr>
          <p:nvPr>
            <p:ph type="title"/>
          </p:nvPr>
        </p:nvSpPr>
        <p:spPr>
          <a:xfrm>
            <a:off x="965200" y="235054"/>
            <a:ext cx="9093200" cy="1461778"/>
          </a:xfrm>
        </p:spPr>
        <p:txBody>
          <a:bodyPr>
            <a:normAutofit/>
          </a:bodyPr>
          <a:lstStyle/>
          <a:p>
            <a:r>
              <a:rPr lang="en-CA" sz="4000" b="1" dirty="0"/>
              <a:t>Predict Using the Future Matrix</a:t>
            </a:r>
            <a:endParaRPr lang="en-US" sz="4000" b="1" dirty="0"/>
          </a:p>
        </p:txBody>
      </p:sp>
      <p:sp>
        <p:nvSpPr>
          <p:cNvPr id="7" name="Content Placeholder 2">
            <a:extLst>
              <a:ext uri="{FF2B5EF4-FFF2-40B4-BE49-F238E27FC236}">
                <a16:creationId xmlns:a16="http://schemas.microsoft.com/office/drawing/2014/main" id="{BD04ED95-E720-D85E-2F44-03A11B51291E}"/>
              </a:ext>
            </a:extLst>
          </p:cNvPr>
          <p:cNvSpPr txBox="1">
            <a:spLocks/>
          </p:cNvSpPr>
          <p:nvPr/>
        </p:nvSpPr>
        <p:spPr>
          <a:xfrm>
            <a:off x="965200" y="1220468"/>
            <a:ext cx="10154596" cy="90212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600"/>
              </a:spcBef>
              <a:spcAft>
                <a:spcPts val="600"/>
              </a:spcAft>
              <a:buFontTx/>
              <a:buChar char="-"/>
            </a:pPr>
            <a:r>
              <a:rPr lang="en-US" sz="2400" dirty="0"/>
              <a:t>Create the future matrix based on the </a:t>
            </a:r>
            <a:r>
              <a:rPr lang="en-US" sz="2400" b="1" dirty="0"/>
              <a:t>future</a:t>
            </a:r>
            <a:r>
              <a:rPr lang="en-US" sz="2400" dirty="0"/>
              <a:t> </a:t>
            </a:r>
            <a:r>
              <a:rPr lang="en-US" sz="2400" b="1" dirty="0"/>
              <a:t>temperature</a:t>
            </a:r>
            <a:r>
              <a:rPr lang="en-US" sz="2400" dirty="0"/>
              <a:t> and </a:t>
            </a:r>
            <a:r>
              <a:rPr lang="en-US" sz="2400" b="1" dirty="0"/>
              <a:t>income</a:t>
            </a:r>
            <a:r>
              <a:rPr lang="en-US" sz="2400" dirty="0"/>
              <a:t> data, then predict the EV adoption from 2020 to 2050 using this matrix.</a:t>
            </a:r>
          </a:p>
        </p:txBody>
      </p:sp>
      <p:pic>
        <p:nvPicPr>
          <p:cNvPr id="4" name="Picture 3" descr="Chart&#10;&#10;Description automatically generated">
            <a:extLst>
              <a:ext uri="{FF2B5EF4-FFF2-40B4-BE49-F238E27FC236}">
                <a16:creationId xmlns:a16="http://schemas.microsoft.com/office/drawing/2014/main" id="{4B85121B-D70C-17C4-7F42-B81E5A65F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521" y="2249723"/>
            <a:ext cx="5538002" cy="4483582"/>
          </a:xfrm>
          <a:prstGeom prst="rect">
            <a:avLst/>
          </a:prstGeom>
        </p:spPr>
      </p:pic>
      <p:pic>
        <p:nvPicPr>
          <p:cNvPr id="12" name="Picture 11" descr="A picture containing chart&#10;&#10;Description automatically generated">
            <a:extLst>
              <a:ext uri="{FF2B5EF4-FFF2-40B4-BE49-F238E27FC236}">
                <a16:creationId xmlns:a16="http://schemas.microsoft.com/office/drawing/2014/main" id="{D0329C39-AF11-3EC7-0D4B-8B7458776F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0193" y="2244024"/>
            <a:ext cx="5657198" cy="4483582"/>
          </a:xfrm>
          <a:prstGeom prst="rect">
            <a:avLst/>
          </a:prstGeom>
        </p:spPr>
      </p:pic>
      <p:sp>
        <p:nvSpPr>
          <p:cNvPr id="13" name="Slide Number Placeholder 3">
            <a:extLst>
              <a:ext uri="{FF2B5EF4-FFF2-40B4-BE49-F238E27FC236}">
                <a16:creationId xmlns:a16="http://schemas.microsoft.com/office/drawing/2014/main" id="{D001608C-A99F-A358-8064-8C62698140BC}"/>
              </a:ext>
            </a:extLst>
          </p:cNvPr>
          <p:cNvSpPr txBox="1">
            <a:spLocks/>
          </p:cNvSpPr>
          <p:nvPr/>
        </p:nvSpPr>
        <p:spPr>
          <a:xfrm>
            <a:off x="11597630" y="6298379"/>
            <a:ext cx="412576" cy="401994"/>
          </a:xfrm>
          <a:prstGeom prst="ellipse">
            <a:avLst/>
          </a:prstGeom>
          <a:solidFill>
            <a:schemeClr val="accent1">
              <a:lumMod val="75000"/>
              <a:alpha val="80000"/>
            </a:schemeClr>
          </a:solidFill>
        </p:spPr>
        <p:txBody>
          <a:bodyPr vert="horz" lIns="91440" tIns="45720" rIns="91440" bIns="45720" rtlCol="0" anchor="ctr">
            <a:normAutofit fontScale="47500" lnSpcReduction="200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fld id="{D79E6812-DF0E-4B88-AFAA-EAC7168F54C0}" type="slidenum">
              <a:rPr lang="en-US" sz="1600" smtClean="0">
                <a:solidFill>
                  <a:schemeClr val="bg1"/>
                </a:solidFill>
              </a:rPr>
              <a:pPr algn="ctr">
                <a:spcAft>
                  <a:spcPts val="600"/>
                </a:spcAft>
              </a:pPr>
              <a:t>29</a:t>
            </a:fld>
            <a:endParaRPr lang="en-US" sz="1600" dirty="0">
              <a:solidFill>
                <a:schemeClr val="bg1"/>
              </a:solidFill>
            </a:endParaRPr>
          </a:p>
        </p:txBody>
      </p:sp>
      <p:pic>
        <p:nvPicPr>
          <p:cNvPr id="14" name="Graphic 13" descr="Electric Car">
            <a:extLst>
              <a:ext uri="{FF2B5EF4-FFF2-40B4-BE49-F238E27FC236}">
                <a16:creationId xmlns:a16="http://schemas.microsoft.com/office/drawing/2014/main" id="{08513E66-C686-B039-7D46-6580140C381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49794" y="79350"/>
            <a:ext cx="860412" cy="860412"/>
          </a:xfrm>
          <a:prstGeom prst="rect">
            <a:avLst/>
          </a:prstGeom>
        </p:spPr>
      </p:pic>
      <p:sp>
        <p:nvSpPr>
          <p:cNvPr id="17" name="Rectangle: Rounded Corners 20">
            <a:extLst>
              <a:ext uri="{FF2B5EF4-FFF2-40B4-BE49-F238E27FC236}">
                <a16:creationId xmlns:a16="http://schemas.microsoft.com/office/drawing/2014/main" id="{D0EBE86A-3801-2D0F-45FF-31F97470C334}"/>
              </a:ext>
            </a:extLst>
          </p:cNvPr>
          <p:cNvSpPr/>
          <p:nvPr/>
        </p:nvSpPr>
        <p:spPr>
          <a:xfrm>
            <a:off x="6724312" y="2739054"/>
            <a:ext cx="2580326" cy="1160302"/>
          </a:xfrm>
          <a:prstGeom prst="roundRect">
            <a:avLst/>
          </a:prstGeom>
          <a:solidFill>
            <a:schemeClr val="accent1">
              <a:hueOff val="0"/>
              <a:satOff val="0"/>
              <a:lumOff val="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TextBox 15">
            <a:extLst>
              <a:ext uri="{FF2B5EF4-FFF2-40B4-BE49-F238E27FC236}">
                <a16:creationId xmlns:a16="http://schemas.microsoft.com/office/drawing/2014/main" id="{EEBF40CB-5392-81C4-25E3-407FF44673F8}"/>
              </a:ext>
            </a:extLst>
          </p:cNvPr>
          <p:cNvSpPr txBox="1"/>
          <p:nvPr/>
        </p:nvSpPr>
        <p:spPr>
          <a:xfrm>
            <a:off x="6825373" y="2801619"/>
            <a:ext cx="2479265" cy="1015663"/>
          </a:xfrm>
          <a:prstGeom prst="rect">
            <a:avLst/>
          </a:prstGeom>
          <a:noFill/>
        </p:spPr>
        <p:txBody>
          <a:bodyPr wrap="square">
            <a:spAutoFit/>
          </a:bodyPr>
          <a:lstStyle/>
          <a:p>
            <a:r>
              <a:rPr lang="en-CA" sz="2000" dirty="0">
                <a:solidFill>
                  <a:schemeClr val="bg1"/>
                </a:solidFill>
              </a:rPr>
              <a:t>Our model predicts that NYS will have </a:t>
            </a:r>
            <a:r>
              <a:rPr lang="en-CA" sz="2000" i="1" dirty="0">
                <a:solidFill>
                  <a:schemeClr val="bg1"/>
                </a:solidFill>
              </a:rPr>
              <a:t>750,328</a:t>
            </a:r>
            <a:r>
              <a:rPr lang="en-CA" sz="2000" dirty="0">
                <a:solidFill>
                  <a:schemeClr val="bg1"/>
                </a:solidFill>
              </a:rPr>
              <a:t> EVs by 2050.</a:t>
            </a:r>
            <a:endParaRPr lang="en-CA" sz="1600" b="0" dirty="0">
              <a:solidFill>
                <a:schemeClr val="bg1"/>
              </a:solidFill>
              <a:effectLst/>
              <a:latin typeface="Menlo" panose="020B0609030804020204" pitchFamily="49" charset="0"/>
            </a:endParaRPr>
          </a:p>
        </p:txBody>
      </p:sp>
    </p:spTree>
    <p:extLst>
      <p:ext uri="{BB962C8B-B14F-4D97-AF65-F5344CB8AC3E}">
        <p14:creationId xmlns:p14="http://schemas.microsoft.com/office/powerpoint/2010/main" val="3733337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8BB315C-84F6-1A0E-D851-2B6C8359D14A}"/>
              </a:ext>
            </a:extLst>
          </p:cNvPr>
          <p:cNvSpPr>
            <a:spLocks noGrp="1"/>
          </p:cNvSpPr>
          <p:nvPr>
            <p:ph type="ctrTitle"/>
          </p:nvPr>
        </p:nvSpPr>
        <p:spPr>
          <a:xfrm>
            <a:off x="1117311" y="2291806"/>
            <a:ext cx="5967076" cy="2274388"/>
          </a:xfrm>
        </p:spPr>
        <p:txBody>
          <a:bodyPr anchor="t">
            <a:normAutofit/>
          </a:bodyPr>
          <a:lstStyle/>
          <a:p>
            <a:pPr algn="l"/>
            <a:r>
              <a:rPr lang="en-CA" sz="6600" b="1" dirty="0"/>
              <a:t>PROJECT OVERVIEW</a:t>
            </a:r>
          </a:p>
        </p:txBody>
      </p:sp>
      <p:grpSp>
        <p:nvGrpSpPr>
          <p:cNvPr id="12"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13"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4" name="Graphic 3">
            <a:extLst>
              <a:ext uri="{FF2B5EF4-FFF2-40B4-BE49-F238E27FC236}">
                <a16:creationId xmlns:a16="http://schemas.microsoft.com/office/drawing/2014/main" id="{A5369759-BC39-2837-D772-ABA8F9E2A8CF}"/>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314950" y="4714158"/>
            <a:ext cx="1097280" cy="1097280"/>
          </a:xfrm>
          <a:prstGeom prst="rect">
            <a:avLst/>
          </a:prstGeom>
        </p:spPr>
      </p:pic>
    </p:spTree>
    <p:extLst>
      <p:ext uri="{BB962C8B-B14F-4D97-AF65-F5344CB8AC3E}">
        <p14:creationId xmlns:p14="http://schemas.microsoft.com/office/powerpoint/2010/main" val="25320673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B3FCCB-5CE9-0ACF-7887-1CDC4B45DD8A}"/>
              </a:ext>
            </a:extLst>
          </p:cNvPr>
          <p:cNvSpPr>
            <a:spLocks noGrp="1"/>
          </p:cNvSpPr>
          <p:nvPr>
            <p:ph type="title"/>
          </p:nvPr>
        </p:nvSpPr>
        <p:spPr>
          <a:xfrm>
            <a:off x="970718" y="250152"/>
            <a:ext cx="10869451" cy="1461778"/>
          </a:xfrm>
        </p:spPr>
        <p:txBody>
          <a:bodyPr>
            <a:normAutofit/>
          </a:bodyPr>
          <a:lstStyle/>
          <a:p>
            <a:r>
              <a:rPr lang="en-US" sz="4000" b="1" dirty="0"/>
              <a:t>Electrical Infrastructure Sustainability for EVs</a:t>
            </a:r>
          </a:p>
        </p:txBody>
      </p:sp>
      <p:sp>
        <p:nvSpPr>
          <p:cNvPr id="3" name="Content Placeholder 2">
            <a:extLst>
              <a:ext uri="{FF2B5EF4-FFF2-40B4-BE49-F238E27FC236}">
                <a16:creationId xmlns:a16="http://schemas.microsoft.com/office/drawing/2014/main" id="{158EA748-789A-D630-DA28-0838BAF99701}"/>
              </a:ext>
            </a:extLst>
          </p:cNvPr>
          <p:cNvSpPr>
            <a:spLocks noGrp="1"/>
          </p:cNvSpPr>
          <p:nvPr>
            <p:ph idx="1"/>
          </p:nvPr>
        </p:nvSpPr>
        <p:spPr>
          <a:xfrm>
            <a:off x="965199" y="1394468"/>
            <a:ext cx="10256083" cy="870320"/>
          </a:xfrm>
        </p:spPr>
        <p:txBody>
          <a:bodyPr>
            <a:noAutofit/>
          </a:bodyPr>
          <a:lstStyle/>
          <a:p>
            <a:pPr>
              <a:lnSpc>
                <a:spcPct val="110000"/>
              </a:lnSpc>
              <a:spcBef>
                <a:spcPts val="0"/>
              </a:spcBef>
              <a:spcAft>
                <a:spcPts val="600"/>
              </a:spcAft>
              <a:buFontTx/>
              <a:buChar char="-"/>
            </a:pPr>
            <a:r>
              <a:rPr lang="en-US" sz="2400" dirty="0"/>
              <a:t>Next, we want to figure out whether the current electrical infrastructural capacity of NYS can handle the increased number of EVs by </a:t>
            </a:r>
            <a:r>
              <a:rPr lang="en-US" sz="2400" b="1" dirty="0"/>
              <a:t>2050</a:t>
            </a:r>
            <a:r>
              <a:rPr lang="en-US" sz="2400" dirty="0"/>
              <a:t>.</a:t>
            </a:r>
          </a:p>
        </p:txBody>
      </p:sp>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49794" y="79350"/>
            <a:ext cx="860412" cy="860412"/>
          </a:xfrm>
          <a:prstGeom prst="rect">
            <a:avLst/>
          </a:prstGeom>
        </p:spPr>
      </p:pic>
      <p:sp>
        <p:nvSpPr>
          <p:cNvPr id="9" name="Slide Number Placeholder 3">
            <a:extLst>
              <a:ext uri="{FF2B5EF4-FFF2-40B4-BE49-F238E27FC236}">
                <a16:creationId xmlns:a16="http://schemas.microsoft.com/office/drawing/2014/main" id="{04012DF7-983F-64D7-B482-F0F463DD27EB}"/>
              </a:ext>
            </a:extLst>
          </p:cNvPr>
          <p:cNvSpPr>
            <a:spLocks noGrp="1"/>
          </p:cNvSpPr>
          <p:nvPr>
            <p:ph type="sldNum" sz="quarter" idx="12"/>
          </p:nvPr>
        </p:nvSpPr>
        <p:spPr>
          <a:xfrm>
            <a:off x="11597630" y="6298379"/>
            <a:ext cx="412576" cy="401994"/>
          </a:xfrm>
          <a:prstGeom prst="ellipse">
            <a:avLst/>
          </a:prstGeom>
          <a:solidFill>
            <a:schemeClr val="accent1">
              <a:lumMod val="75000"/>
              <a:alpha val="80000"/>
            </a:schemeClr>
          </a:solidFill>
        </p:spPr>
        <p:txBody>
          <a:bodyPr anchor="ctr">
            <a:normAutofit fontScale="47500" lnSpcReduction="20000"/>
          </a:bodyPr>
          <a:lstStyle/>
          <a:p>
            <a:pPr algn="ctr">
              <a:spcAft>
                <a:spcPts val="600"/>
              </a:spcAft>
            </a:pPr>
            <a:fld id="{D79E6812-DF0E-4B88-AFAA-EAC7168F54C0}" type="slidenum">
              <a:rPr lang="en-US" sz="1600" smtClean="0">
                <a:solidFill>
                  <a:schemeClr val="bg1"/>
                </a:solidFill>
              </a:rPr>
              <a:pPr algn="ctr">
                <a:spcAft>
                  <a:spcPts val="600"/>
                </a:spcAft>
              </a:pPr>
              <a:t>30</a:t>
            </a:fld>
            <a:endParaRPr lang="en-US" sz="1600" dirty="0">
              <a:solidFill>
                <a:schemeClr val="bg1"/>
              </a:solidFill>
            </a:endParaRPr>
          </a:p>
        </p:txBody>
      </p:sp>
      <p:sp>
        <p:nvSpPr>
          <p:cNvPr id="6" name="Content Placeholder 2">
            <a:extLst>
              <a:ext uri="{FF2B5EF4-FFF2-40B4-BE49-F238E27FC236}">
                <a16:creationId xmlns:a16="http://schemas.microsoft.com/office/drawing/2014/main" id="{BCD45CD8-C501-B58F-E245-B08E4E648DE1}"/>
              </a:ext>
            </a:extLst>
          </p:cNvPr>
          <p:cNvSpPr txBox="1">
            <a:spLocks/>
          </p:cNvSpPr>
          <p:nvPr/>
        </p:nvSpPr>
        <p:spPr>
          <a:xfrm>
            <a:off x="965199" y="5170799"/>
            <a:ext cx="9171976" cy="97470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lvl="1">
              <a:lnSpc>
                <a:spcPct val="100000"/>
              </a:lnSpc>
              <a:spcBef>
                <a:spcPts val="0"/>
              </a:spcBef>
              <a:spcAft>
                <a:spcPts val="600"/>
              </a:spcAft>
              <a:buFontTx/>
              <a:buChar char="-"/>
            </a:pPr>
            <a:r>
              <a:rPr lang="en-CA" dirty="0"/>
              <a:t>The </a:t>
            </a:r>
            <a:r>
              <a:rPr lang="en-CA" b="1" dirty="0"/>
              <a:t>annual average energy surplus </a:t>
            </a:r>
            <a:r>
              <a:rPr lang="en-CA" dirty="0"/>
              <a:t>in NYS is 8.44 x 10</a:t>
            </a:r>
            <a:r>
              <a:rPr lang="en-CA" baseline="30000" dirty="0">
                <a:latin typeface="+mj-lt"/>
              </a:rPr>
              <a:t>8 </a:t>
            </a:r>
            <a:r>
              <a:rPr lang="en-CA" dirty="0"/>
              <a:t>MWh</a:t>
            </a:r>
          </a:p>
          <a:p>
            <a:pPr marL="800100" lvl="2" indent="-342900">
              <a:lnSpc>
                <a:spcPct val="100000"/>
              </a:lnSpc>
              <a:spcBef>
                <a:spcPts val="0"/>
              </a:spcBef>
              <a:spcAft>
                <a:spcPts val="600"/>
              </a:spcAft>
            </a:pPr>
            <a:r>
              <a:rPr lang="en-CA" dirty="0"/>
              <a:t>Energy Surplus = Energy Generation – Energy Consumption</a:t>
            </a:r>
          </a:p>
          <a:p>
            <a:pPr marL="228600" lvl="1">
              <a:lnSpc>
                <a:spcPct val="100000"/>
              </a:lnSpc>
              <a:spcBef>
                <a:spcPts val="0"/>
              </a:spcBef>
              <a:spcAft>
                <a:spcPts val="600"/>
              </a:spcAft>
              <a:buFontTx/>
              <a:buChar char="-"/>
            </a:pPr>
            <a:endParaRPr lang="en-CA" baseline="30000" dirty="0">
              <a:latin typeface="+mj-lt"/>
            </a:endParaRPr>
          </a:p>
        </p:txBody>
      </p:sp>
      <p:graphicFrame>
        <p:nvGraphicFramePr>
          <p:cNvPr id="16" name="Content Placeholder 2">
            <a:extLst>
              <a:ext uri="{FF2B5EF4-FFF2-40B4-BE49-F238E27FC236}">
                <a16:creationId xmlns:a16="http://schemas.microsoft.com/office/drawing/2014/main" id="{4E20D1C9-5309-2E53-B579-D8B239650344}"/>
              </a:ext>
            </a:extLst>
          </p:cNvPr>
          <p:cNvGraphicFramePr/>
          <p:nvPr>
            <p:extLst>
              <p:ext uri="{D42A27DB-BD31-4B8C-83A1-F6EECF244321}">
                <p14:modId xmlns:p14="http://schemas.microsoft.com/office/powerpoint/2010/main" val="3285499687"/>
              </p:ext>
            </p:extLst>
          </p:nvPr>
        </p:nvGraphicFramePr>
        <p:xfrm>
          <a:off x="693220" y="2920964"/>
          <a:ext cx="6842697" cy="207592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8" name="TextBox 17">
            <a:extLst>
              <a:ext uri="{FF2B5EF4-FFF2-40B4-BE49-F238E27FC236}">
                <a16:creationId xmlns:a16="http://schemas.microsoft.com/office/drawing/2014/main" id="{6AA8A41E-FF9F-DA19-E21F-67E2E78D614B}"/>
              </a:ext>
            </a:extLst>
          </p:cNvPr>
          <p:cNvSpPr txBox="1"/>
          <p:nvPr/>
        </p:nvSpPr>
        <p:spPr>
          <a:xfrm>
            <a:off x="965199" y="2403809"/>
            <a:ext cx="6096000" cy="478272"/>
          </a:xfrm>
          <a:prstGeom prst="rect">
            <a:avLst/>
          </a:prstGeom>
          <a:noFill/>
        </p:spPr>
        <p:txBody>
          <a:bodyPr wrap="square">
            <a:spAutoFit/>
          </a:bodyPr>
          <a:lstStyle/>
          <a:p>
            <a:pPr>
              <a:lnSpc>
                <a:spcPct val="110000"/>
              </a:lnSpc>
              <a:spcBef>
                <a:spcPts val="0"/>
              </a:spcBef>
              <a:spcAft>
                <a:spcPts val="600"/>
              </a:spcAft>
              <a:buFontTx/>
              <a:buChar char="-"/>
            </a:pPr>
            <a:r>
              <a:rPr lang="en-CA" sz="2400" dirty="0"/>
              <a:t> Data sources for electrical Infrastructure : </a:t>
            </a:r>
          </a:p>
        </p:txBody>
      </p:sp>
      <p:sp>
        <p:nvSpPr>
          <p:cNvPr id="19" name="TextBox 18">
            <a:extLst>
              <a:ext uri="{FF2B5EF4-FFF2-40B4-BE49-F238E27FC236}">
                <a16:creationId xmlns:a16="http://schemas.microsoft.com/office/drawing/2014/main" id="{C0FCBC09-A497-ED37-0C11-8FD81C739A6F}"/>
              </a:ext>
            </a:extLst>
          </p:cNvPr>
          <p:cNvSpPr txBox="1"/>
          <p:nvPr/>
        </p:nvSpPr>
        <p:spPr>
          <a:xfrm>
            <a:off x="7658379" y="3144118"/>
            <a:ext cx="3840401" cy="715089"/>
          </a:xfrm>
          <a:prstGeom prst="roundRect">
            <a:avLst/>
          </a:prstGeom>
          <a:noFill/>
          <a:ln w="28575"/>
        </p:spPr>
        <p:style>
          <a:lnRef idx="2">
            <a:schemeClr val="accent1"/>
          </a:lnRef>
          <a:fillRef idx="1">
            <a:schemeClr val="lt1"/>
          </a:fillRef>
          <a:effectRef idx="0">
            <a:schemeClr val="accent1"/>
          </a:effectRef>
          <a:fontRef idx="minor">
            <a:schemeClr val="dk1"/>
          </a:fontRef>
        </p:style>
        <p:txBody>
          <a:bodyPr wrap="square" rtlCol="0">
            <a:spAutoFit/>
          </a:bodyPr>
          <a:lstStyle/>
          <a:p>
            <a:r>
              <a:rPr lang="en-CA" b="0" dirty="0">
                <a:solidFill>
                  <a:srgbClr val="24292F"/>
                </a:solidFill>
                <a:effectLst/>
                <a:latin typeface="-apple-system"/>
              </a:rPr>
              <a:t>22% </a:t>
            </a:r>
            <a:r>
              <a:rPr lang="en-CA" b="0" i="0" dirty="0">
                <a:solidFill>
                  <a:srgbClr val="24292F"/>
                </a:solidFill>
                <a:effectLst/>
                <a:latin typeface="-apple-system"/>
              </a:rPr>
              <a:t>of NYS energy generation comes from </a:t>
            </a:r>
            <a:r>
              <a:rPr lang="en-CA" b="1" i="0" dirty="0">
                <a:solidFill>
                  <a:srgbClr val="24292F"/>
                </a:solidFill>
                <a:effectLst/>
                <a:latin typeface="-apple-system"/>
              </a:rPr>
              <a:t>renewable sources</a:t>
            </a:r>
            <a:r>
              <a:rPr lang="en-CA" b="0" i="0" dirty="0">
                <a:solidFill>
                  <a:srgbClr val="24292F"/>
                </a:solidFill>
                <a:effectLst/>
                <a:latin typeface="-apple-system"/>
              </a:rPr>
              <a:t>.</a:t>
            </a:r>
            <a:endParaRPr lang="en-CA" dirty="0"/>
          </a:p>
        </p:txBody>
      </p:sp>
      <p:sp>
        <p:nvSpPr>
          <p:cNvPr id="22" name="Right Arrow 21">
            <a:extLst>
              <a:ext uri="{FF2B5EF4-FFF2-40B4-BE49-F238E27FC236}">
                <a16:creationId xmlns:a16="http://schemas.microsoft.com/office/drawing/2014/main" id="{F84C6DBC-51AC-2529-5C80-18DB381CABB3}"/>
              </a:ext>
            </a:extLst>
          </p:cNvPr>
          <p:cNvSpPr/>
          <p:nvPr/>
        </p:nvSpPr>
        <p:spPr>
          <a:xfrm>
            <a:off x="6860926" y="3386534"/>
            <a:ext cx="589174" cy="2302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8307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B3FCCB-5CE9-0ACF-7887-1CDC4B45DD8A}"/>
              </a:ext>
            </a:extLst>
          </p:cNvPr>
          <p:cNvSpPr>
            <a:spLocks noGrp="1"/>
          </p:cNvSpPr>
          <p:nvPr>
            <p:ph type="title"/>
          </p:nvPr>
        </p:nvSpPr>
        <p:spPr>
          <a:xfrm>
            <a:off x="965197" y="239055"/>
            <a:ext cx="10869451" cy="1461778"/>
          </a:xfrm>
        </p:spPr>
        <p:txBody>
          <a:bodyPr>
            <a:normAutofit/>
          </a:bodyPr>
          <a:lstStyle/>
          <a:p>
            <a:r>
              <a:rPr lang="en-US" sz="4000" b="1" dirty="0"/>
              <a:t>Combine EV Adoption with Electrical Infrastructure</a:t>
            </a:r>
          </a:p>
        </p:txBody>
      </p:sp>
      <p:sp>
        <p:nvSpPr>
          <p:cNvPr id="3" name="Content Placeholder 2">
            <a:extLst>
              <a:ext uri="{FF2B5EF4-FFF2-40B4-BE49-F238E27FC236}">
                <a16:creationId xmlns:a16="http://schemas.microsoft.com/office/drawing/2014/main" id="{158EA748-789A-D630-DA28-0838BAF99701}"/>
              </a:ext>
            </a:extLst>
          </p:cNvPr>
          <p:cNvSpPr>
            <a:spLocks noGrp="1"/>
          </p:cNvSpPr>
          <p:nvPr>
            <p:ph idx="1"/>
          </p:nvPr>
        </p:nvSpPr>
        <p:spPr>
          <a:xfrm>
            <a:off x="965199" y="1330855"/>
            <a:ext cx="10632431" cy="1461778"/>
          </a:xfrm>
        </p:spPr>
        <p:txBody>
          <a:bodyPr>
            <a:noAutofit/>
          </a:bodyPr>
          <a:lstStyle/>
          <a:p>
            <a:pPr marL="228600" lvl="1">
              <a:lnSpc>
                <a:spcPct val="100000"/>
              </a:lnSpc>
              <a:spcBef>
                <a:spcPts val="0"/>
              </a:spcBef>
              <a:spcAft>
                <a:spcPts val="600"/>
              </a:spcAft>
              <a:buFontTx/>
              <a:buChar char="-"/>
            </a:pPr>
            <a:r>
              <a:rPr lang="en-CA" dirty="0"/>
              <a:t>Next, we calculated the average </a:t>
            </a:r>
            <a:r>
              <a:rPr lang="en-CA" b="1" dirty="0"/>
              <a:t>energy surplus per ZIP code </a:t>
            </a:r>
            <a:r>
              <a:rPr lang="en-CA" dirty="0"/>
              <a:t>by computing the proportion of current NYS </a:t>
            </a:r>
            <a:r>
              <a:rPr lang="en-CA" b="1" dirty="0"/>
              <a:t>population</a:t>
            </a:r>
            <a:r>
              <a:rPr lang="en-CA" dirty="0"/>
              <a:t> in each ZIP code.</a:t>
            </a:r>
          </a:p>
          <a:p>
            <a:pPr marL="228600" lvl="1">
              <a:lnSpc>
                <a:spcPct val="100000"/>
              </a:lnSpc>
              <a:spcBef>
                <a:spcPts val="0"/>
              </a:spcBef>
              <a:spcAft>
                <a:spcPts val="600"/>
              </a:spcAft>
              <a:buFontTx/>
              <a:buChar char="-"/>
            </a:pPr>
            <a:r>
              <a:rPr lang="en-CA" dirty="0"/>
              <a:t>Assume:</a:t>
            </a:r>
            <a:endParaRPr lang="en-US" dirty="0"/>
          </a:p>
        </p:txBody>
      </p:sp>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49794" y="79350"/>
            <a:ext cx="860412" cy="860412"/>
          </a:xfrm>
          <a:prstGeom prst="rect">
            <a:avLst/>
          </a:prstGeom>
        </p:spPr>
      </p:pic>
      <p:sp>
        <p:nvSpPr>
          <p:cNvPr id="9" name="Slide Number Placeholder 3">
            <a:extLst>
              <a:ext uri="{FF2B5EF4-FFF2-40B4-BE49-F238E27FC236}">
                <a16:creationId xmlns:a16="http://schemas.microsoft.com/office/drawing/2014/main" id="{04012DF7-983F-64D7-B482-F0F463DD27EB}"/>
              </a:ext>
            </a:extLst>
          </p:cNvPr>
          <p:cNvSpPr>
            <a:spLocks noGrp="1"/>
          </p:cNvSpPr>
          <p:nvPr>
            <p:ph type="sldNum" sz="quarter" idx="12"/>
          </p:nvPr>
        </p:nvSpPr>
        <p:spPr>
          <a:xfrm>
            <a:off x="11597630" y="6298379"/>
            <a:ext cx="412576" cy="401994"/>
          </a:xfrm>
          <a:prstGeom prst="ellipse">
            <a:avLst/>
          </a:prstGeom>
          <a:solidFill>
            <a:schemeClr val="accent1">
              <a:lumMod val="75000"/>
              <a:alpha val="80000"/>
            </a:schemeClr>
          </a:solidFill>
        </p:spPr>
        <p:txBody>
          <a:bodyPr anchor="ctr">
            <a:normAutofit fontScale="47500" lnSpcReduction="20000"/>
          </a:bodyPr>
          <a:lstStyle/>
          <a:p>
            <a:pPr algn="ctr">
              <a:spcAft>
                <a:spcPts val="600"/>
              </a:spcAft>
            </a:pPr>
            <a:fld id="{D79E6812-DF0E-4B88-AFAA-EAC7168F54C0}" type="slidenum">
              <a:rPr lang="en-US" sz="1600" smtClean="0">
                <a:solidFill>
                  <a:schemeClr val="bg1"/>
                </a:solidFill>
              </a:rPr>
              <a:pPr algn="ctr">
                <a:spcAft>
                  <a:spcPts val="600"/>
                </a:spcAft>
              </a:pPr>
              <a:t>31</a:t>
            </a:fld>
            <a:endParaRPr lang="en-US" sz="1600" dirty="0">
              <a:solidFill>
                <a:schemeClr val="bg1"/>
              </a:solidFill>
            </a:endParaRPr>
          </a:p>
        </p:txBody>
      </p:sp>
      <p:sp>
        <p:nvSpPr>
          <p:cNvPr id="7" name="TextBox 6">
            <a:extLst>
              <a:ext uri="{FF2B5EF4-FFF2-40B4-BE49-F238E27FC236}">
                <a16:creationId xmlns:a16="http://schemas.microsoft.com/office/drawing/2014/main" id="{4B484761-1936-00A9-67AC-1B156A2E3CF2}"/>
              </a:ext>
            </a:extLst>
          </p:cNvPr>
          <p:cNvSpPr txBox="1"/>
          <p:nvPr/>
        </p:nvSpPr>
        <p:spPr>
          <a:xfrm>
            <a:off x="2559520" y="3496114"/>
            <a:ext cx="3840401" cy="715089"/>
          </a:xfrm>
          <a:prstGeom prst="roundRect">
            <a:avLst/>
          </a:prstGeom>
          <a:noFill/>
          <a:ln w="28575"/>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CA" dirty="0">
                <a:solidFill>
                  <a:schemeClr val="tx1"/>
                </a:solidFill>
              </a:rPr>
              <a:t>Average electric consumption of EV is 2.5 mile/kWh</a:t>
            </a:r>
          </a:p>
        </p:txBody>
      </p:sp>
      <p:sp>
        <p:nvSpPr>
          <p:cNvPr id="8" name="TextBox 7">
            <a:extLst>
              <a:ext uri="{FF2B5EF4-FFF2-40B4-BE49-F238E27FC236}">
                <a16:creationId xmlns:a16="http://schemas.microsoft.com/office/drawing/2014/main" id="{932E87C1-D659-C090-CA1A-FD11A35B56F1}"/>
              </a:ext>
            </a:extLst>
          </p:cNvPr>
          <p:cNvSpPr txBox="1"/>
          <p:nvPr/>
        </p:nvSpPr>
        <p:spPr>
          <a:xfrm>
            <a:off x="2559521" y="2528055"/>
            <a:ext cx="3840401" cy="715089"/>
          </a:xfrm>
          <a:prstGeom prst="roundRect">
            <a:avLst/>
          </a:prstGeom>
          <a:noFill/>
          <a:ln w="28575"/>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CA" dirty="0">
                <a:solidFill>
                  <a:schemeClr val="tx1"/>
                </a:solidFill>
              </a:rPr>
              <a:t>Each EV owner drivers 15000 miles per year</a:t>
            </a:r>
          </a:p>
        </p:txBody>
      </p:sp>
      <p:sp>
        <p:nvSpPr>
          <p:cNvPr id="10" name="TextBox 9">
            <a:extLst>
              <a:ext uri="{FF2B5EF4-FFF2-40B4-BE49-F238E27FC236}">
                <a16:creationId xmlns:a16="http://schemas.microsoft.com/office/drawing/2014/main" id="{5776EB0A-7495-A299-5FA4-AE0F3CD03DB5}"/>
              </a:ext>
            </a:extLst>
          </p:cNvPr>
          <p:cNvSpPr txBox="1"/>
          <p:nvPr/>
        </p:nvSpPr>
        <p:spPr>
          <a:xfrm>
            <a:off x="7654801" y="2918030"/>
            <a:ext cx="3391937" cy="783193"/>
          </a:xfrm>
          <a:prstGeom prst="roundRect">
            <a:avLst/>
          </a:prstGeom>
          <a:noFill/>
          <a:ln w="28575"/>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CA" sz="2000" dirty="0">
                <a:solidFill>
                  <a:schemeClr val="tx1"/>
                </a:solidFill>
              </a:rPr>
              <a:t>Each EV consumes </a:t>
            </a:r>
            <a:r>
              <a:rPr lang="en-CA" sz="2000" b="1" dirty="0">
                <a:solidFill>
                  <a:schemeClr val="tx1"/>
                </a:solidFill>
              </a:rPr>
              <a:t>6 MWh </a:t>
            </a:r>
            <a:r>
              <a:rPr lang="en-CA" sz="2000" dirty="0">
                <a:solidFill>
                  <a:schemeClr val="tx1"/>
                </a:solidFill>
              </a:rPr>
              <a:t>energy per year</a:t>
            </a:r>
          </a:p>
        </p:txBody>
      </p:sp>
      <p:cxnSp>
        <p:nvCxnSpPr>
          <p:cNvPr id="12" name="Elbow Connector 11">
            <a:extLst>
              <a:ext uri="{FF2B5EF4-FFF2-40B4-BE49-F238E27FC236}">
                <a16:creationId xmlns:a16="http://schemas.microsoft.com/office/drawing/2014/main" id="{5E4B2B5A-BDCE-15E3-463E-307DBE951190}"/>
              </a:ext>
            </a:extLst>
          </p:cNvPr>
          <p:cNvCxnSpPr>
            <a:stCxn id="8" idx="3"/>
            <a:endCxn id="10" idx="1"/>
          </p:cNvCxnSpPr>
          <p:nvPr/>
        </p:nvCxnSpPr>
        <p:spPr>
          <a:xfrm>
            <a:off x="6399922" y="2885600"/>
            <a:ext cx="1254879" cy="424027"/>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67858340-9C66-CEA3-089C-A3043D36A18E}"/>
              </a:ext>
            </a:extLst>
          </p:cNvPr>
          <p:cNvCxnSpPr>
            <a:stCxn id="7" idx="3"/>
            <a:endCxn id="10" idx="1"/>
          </p:cNvCxnSpPr>
          <p:nvPr/>
        </p:nvCxnSpPr>
        <p:spPr>
          <a:xfrm flipV="1">
            <a:off x="6399921" y="3309627"/>
            <a:ext cx="1254880" cy="544032"/>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5685ED2-831B-7DFB-B9EE-A8D14869DE23}"/>
              </a:ext>
            </a:extLst>
          </p:cNvPr>
          <p:cNvSpPr txBox="1"/>
          <p:nvPr/>
        </p:nvSpPr>
        <p:spPr>
          <a:xfrm>
            <a:off x="965197" y="4631749"/>
            <a:ext cx="10184598" cy="1200329"/>
          </a:xfrm>
          <a:prstGeom prst="rect">
            <a:avLst/>
          </a:prstGeom>
          <a:noFill/>
        </p:spPr>
        <p:txBody>
          <a:bodyPr wrap="square">
            <a:spAutoFit/>
          </a:bodyPr>
          <a:lstStyle/>
          <a:p>
            <a:pPr marL="228600" lvl="1" indent="-228600">
              <a:spcAft>
                <a:spcPts val="600"/>
              </a:spcAft>
              <a:buFontTx/>
              <a:buChar char="-"/>
            </a:pPr>
            <a:r>
              <a:rPr lang="en-CA" sz="2400" dirty="0"/>
              <a:t>If only considering 22% of the energy surplus (1.3 x 10</a:t>
            </a:r>
            <a:r>
              <a:rPr lang="en-CA" sz="2400" baseline="30000" dirty="0">
                <a:latin typeface="+mj-lt"/>
              </a:rPr>
              <a:t>7 </a:t>
            </a:r>
            <a:r>
              <a:rPr lang="en-CA" sz="2400" dirty="0"/>
              <a:t>MWh), which is the energy from renewable sources, the surplus can support about </a:t>
            </a:r>
            <a:r>
              <a:rPr lang="en-CA" sz="2400" b="1" dirty="0"/>
              <a:t>2.18 million </a:t>
            </a:r>
            <a:r>
              <a:rPr lang="en-CA" sz="2400" dirty="0"/>
              <a:t>EVs. </a:t>
            </a:r>
          </a:p>
        </p:txBody>
      </p:sp>
    </p:spTree>
    <p:extLst>
      <p:ext uri="{BB962C8B-B14F-4D97-AF65-F5344CB8AC3E}">
        <p14:creationId xmlns:p14="http://schemas.microsoft.com/office/powerpoint/2010/main" val="33151651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19CFEC7A-3C24-FD6B-CF12-04C0F6D2DEE3}"/>
              </a:ext>
            </a:extLst>
          </p:cNvPr>
          <p:cNvSpPr/>
          <p:nvPr/>
        </p:nvSpPr>
        <p:spPr>
          <a:xfrm>
            <a:off x="422771" y="2519475"/>
            <a:ext cx="3909417" cy="3443636"/>
          </a:xfrm>
          <a:prstGeom prst="roundRect">
            <a:avLst/>
          </a:prstGeom>
          <a:solidFill>
            <a:schemeClr val="accent1">
              <a:hueOff val="0"/>
              <a:satOff val="0"/>
              <a:lumOff val="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5" name="Rectangle 4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1822" y="-30706"/>
            <a:ext cx="860412" cy="860412"/>
          </a:xfrm>
          <a:prstGeom prst="rect">
            <a:avLst/>
          </a:prstGeom>
        </p:spPr>
      </p:pic>
      <p:sp>
        <p:nvSpPr>
          <p:cNvPr id="7" name="Content Placeholder 2">
            <a:extLst>
              <a:ext uri="{FF2B5EF4-FFF2-40B4-BE49-F238E27FC236}">
                <a16:creationId xmlns:a16="http://schemas.microsoft.com/office/drawing/2014/main" id="{463F49F4-4550-43BF-FE3A-BC651DCF7B6C}"/>
              </a:ext>
            </a:extLst>
          </p:cNvPr>
          <p:cNvSpPr txBox="1">
            <a:spLocks/>
          </p:cNvSpPr>
          <p:nvPr/>
        </p:nvSpPr>
        <p:spPr>
          <a:xfrm>
            <a:off x="1072234" y="1707182"/>
            <a:ext cx="3744586" cy="20722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600"/>
              </a:spcAft>
              <a:buFont typeface="Arial" panose="020B0604020202020204" pitchFamily="34" charset="0"/>
              <a:buNone/>
            </a:pPr>
            <a:endParaRPr lang="en-US" dirty="0"/>
          </a:p>
        </p:txBody>
      </p:sp>
      <p:sp>
        <p:nvSpPr>
          <p:cNvPr id="15" name="Slide Number Placeholder 3">
            <a:extLst>
              <a:ext uri="{FF2B5EF4-FFF2-40B4-BE49-F238E27FC236}">
                <a16:creationId xmlns:a16="http://schemas.microsoft.com/office/drawing/2014/main" id="{313C1A82-A548-87A4-6A34-6EC2302ACA2B}"/>
              </a:ext>
            </a:extLst>
          </p:cNvPr>
          <p:cNvSpPr txBox="1">
            <a:spLocks/>
          </p:cNvSpPr>
          <p:nvPr/>
        </p:nvSpPr>
        <p:spPr>
          <a:xfrm>
            <a:off x="148940" y="6296971"/>
            <a:ext cx="412576" cy="401994"/>
          </a:xfrm>
          <a:prstGeom prst="ellipse">
            <a:avLst/>
          </a:prstGeom>
          <a:solidFill>
            <a:schemeClr val="accent1">
              <a:lumMod val="75000"/>
              <a:alpha val="80000"/>
            </a:schemeClr>
          </a:solidFill>
        </p:spPr>
        <p:txBody>
          <a:bodyPr vert="horz" lIns="91440" tIns="45720" rIns="91440" bIns="45720" rtlCol="0" anchor="ctr">
            <a:normAutofit fontScale="47500" lnSpcReduction="200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fld id="{D79E6812-DF0E-4B88-AFAA-EAC7168F54C0}" type="slidenum">
              <a:rPr lang="en-US" sz="1600" smtClean="0">
                <a:solidFill>
                  <a:schemeClr val="bg1"/>
                </a:solidFill>
              </a:rPr>
              <a:pPr algn="ctr">
                <a:spcAft>
                  <a:spcPts val="600"/>
                </a:spcAft>
              </a:pPr>
              <a:t>32</a:t>
            </a:fld>
            <a:endParaRPr lang="en-US" sz="1600" dirty="0">
              <a:solidFill>
                <a:schemeClr val="bg1"/>
              </a:solidFill>
            </a:endParaRPr>
          </a:p>
        </p:txBody>
      </p:sp>
      <p:sp>
        <p:nvSpPr>
          <p:cNvPr id="19" name="Content Placeholder 2">
            <a:extLst>
              <a:ext uri="{FF2B5EF4-FFF2-40B4-BE49-F238E27FC236}">
                <a16:creationId xmlns:a16="http://schemas.microsoft.com/office/drawing/2014/main" id="{44AB7F97-5B0C-D2C4-3D5D-1B2B228FC87B}"/>
              </a:ext>
            </a:extLst>
          </p:cNvPr>
          <p:cNvSpPr txBox="1">
            <a:spLocks/>
          </p:cNvSpPr>
          <p:nvPr/>
        </p:nvSpPr>
        <p:spPr>
          <a:xfrm>
            <a:off x="835043" y="2787735"/>
            <a:ext cx="3272173" cy="296253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600"/>
              </a:spcAft>
              <a:buNone/>
            </a:pPr>
            <a:r>
              <a:rPr lang="en-CA" sz="2400" dirty="0">
                <a:solidFill>
                  <a:schemeClr val="bg1"/>
                </a:solidFill>
              </a:rPr>
              <a:t>This means that even with our projected </a:t>
            </a:r>
            <a:r>
              <a:rPr lang="en-CA" sz="2400" i="1" dirty="0">
                <a:solidFill>
                  <a:schemeClr val="bg1"/>
                </a:solidFill>
              </a:rPr>
              <a:t>750,328</a:t>
            </a:r>
            <a:r>
              <a:rPr lang="en-CA" sz="2400" dirty="0">
                <a:solidFill>
                  <a:schemeClr val="bg1"/>
                </a:solidFill>
              </a:rPr>
              <a:t> EVs by 2050, NYS will still have enough renewable energy capacity to support all of them.</a:t>
            </a:r>
            <a:endParaRPr lang="en-US" sz="2400" dirty="0">
              <a:solidFill>
                <a:schemeClr val="bg1"/>
              </a:solidFill>
            </a:endParaRPr>
          </a:p>
        </p:txBody>
      </p:sp>
      <p:sp>
        <p:nvSpPr>
          <p:cNvPr id="6" name="Title 1">
            <a:extLst>
              <a:ext uri="{FF2B5EF4-FFF2-40B4-BE49-F238E27FC236}">
                <a16:creationId xmlns:a16="http://schemas.microsoft.com/office/drawing/2014/main" id="{A9984527-54F2-B9AE-BC33-FE01C7083C81}"/>
              </a:ext>
            </a:extLst>
          </p:cNvPr>
          <p:cNvSpPr>
            <a:spLocks noGrp="1"/>
          </p:cNvSpPr>
          <p:nvPr>
            <p:ph type="title"/>
          </p:nvPr>
        </p:nvSpPr>
        <p:spPr>
          <a:xfrm>
            <a:off x="337005" y="723838"/>
            <a:ext cx="4268250" cy="1461778"/>
          </a:xfrm>
        </p:spPr>
        <p:txBody>
          <a:bodyPr>
            <a:normAutofit/>
          </a:bodyPr>
          <a:lstStyle/>
          <a:p>
            <a:r>
              <a:rPr lang="en-US" sz="3600" b="1" dirty="0"/>
              <a:t>Number of EVs NYS Can Support by 2050</a:t>
            </a:r>
          </a:p>
        </p:txBody>
      </p:sp>
      <p:pic>
        <p:nvPicPr>
          <p:cNvPr id="1026" name="Picture 2">
            <a:extLst>
              <a:ext uri="{FF2B5EF4-FFF2-40B4-BE49-F238E27FC236}">
                <a16:creationId xmlns:a16="http://schemas.microsoft.com/office/drawing/2014/main" id="{1449DB8E-4F04-996D-0801-2EEA8FC0F0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0744" y="434259"/>
            <a:ext cx="7297968" cy="5986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66177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19CFEC7A-3C24-FD6B-CF12-04C0F6D2DEE3}"/>
              </a:ext>
            </a:extLst>
          </p:cNvPr>
          <p:cNvSpPr/>
          <p:nvPr/>
        </p:nvSpPr>
        <p:spPr>
          <a:xfrm>
            <a:off x="422771" y="2780269"/>
            <a:ext cx="3909417" cy="3182841"/>
          </a:xfrm>
          <a:prstGeom prst="roundRect">
            <a:avLst/>
          </a:prstGeom>
          <a:solidFill>
            <a:schemeClr val="accent1">
              <a:hueOff val="0"/>
              <a:satOff val="0"/>
              <a:lumOff val="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5" name="Rectangle 4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1822" y="-30706"/>
            <a:ext cx="860412" cy="860412"/>
          </a:xfrm>
          <a:prstGeom prst="rect">
            <a:avLst/>
          </a:prstGeom>
        </p:spPr>
      </p:pic>
      <p:sp>
        <p:nvSpPr>
          <p:cNvPr id="7" name="Content Placeholder 2">
            <a:extLst>
              <a:ext uri="{FF2B5EF4-FFF2-40B4-BE49-F238E27FC236}">
                <a16:creationId xmlns:a16="http://schemas.microsoft.com/office/drawing/2014/main" id="{463F49F4-4550-43BF-FE3A-BC651DCF7B6C}"/>
              </a:ext>
            </a:extLst>
          </p:cNvPr>
          <p:cNvSpPr txBox="1">
            <a:spLocks/>
          </p:cNvSpPr>
          <p:nvPr/>
        </p:nvSpPr>
        <p:spPr>
          <a:xfrm>
            <a:off x="1072234" y="1707182"/>
            <a:ext cx="3744586" cy="20722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600"/>
              </a:spcAft>
              <a:buFont typeface="Arial" panose="020B0604020202020204" pitchFamily="34" charset="0"/>
              <a:buNone/>
            </a:pPr>
            <a:endParaRPr lang="en-US" dirty="0"/>
          </a:p>
        </p:txBody>
      </p:sp>
      <p:sp>
        <p:nvSpPr>
          <p:cNvPr id="15" name="Slide Number Placeholder 3">
            <a:extLst>
              <a:ext uri="{FF2B5EF4-FFF2-40B4-BE49-F238E27FC236}">
                <a16:creationId xmlns:a16="http://schemas.microsoft.com/office/drawing/2014/main" id="{313C1A82-A548-87A4-6A34-6EC2302ACA2B}"/>
              </a:ext>
            </a:extLst>
          </p:cNvPr>
          <p:cNvSpPr txBox="1">
            <a:spLocks/>
          </p:cNvSpPr>
          <p:nvPr/>
        </p:nvSpPr>
        <p:spPr>
          <a:xfrm>
            <a:off x="148940" y="6296971"/>
            <a:ext cx="412576" cy="401994"/>
          </a:xfrm>
          <a:prstGeom prst="ellipse">
            <a:avLst/>
          </a:prstGeom>
          <a:solidFill>
            <a:schemeClr val="accent1">
              <a:lumMod val="75000"/>
              <a:alpha val="80000"/>
            </a:schemeClr>
          </a:solidFill>
        </p:spPr>
        <p:txBody>
          <a:bodyPr vert="horz" lIns="91440" tIns="45720" rIns="91440" bIns="45720" rtlCol="0" anchor="ctr">
            <a:normAutofit fontScale="47500" lnSpcReduction="200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fld id="{D79E6812-DF0E-4B88-AFAA-EAC7168F54C0}" type="slidenum">
              <a:rPr lang="en-US" sz="1600" smtClean="0">
                <a:solidFill>
                  <a:schemeClr val="bg1"/>
                </a:solidFill>
              </a:rPr>
              <a:pPr algn="ctr">
                <a:spcAft>
                  <a:spcPts val="600"/>
                </a:spcAft>
              </a:pPr>
              <a:t>33</a:t>
            </a:fld>
            <a:endParaRPr lang="en-US" sz="1600" dirty="0">
              <a:solidFill>
                <a:schemeClr val="bg1"/>
              </a:solidFill>
            </a:endParaRPr>
          </a:p>
        </p:txBody>
      </p:sp>
      <p:sp>
        <p:nvSpPr>
          <p:cNvPr id="19" name="Content Placeholder 2">
            <a:extLst>
              <a:ext uri="{FF2B5EF4-FFF2-40B4-BE49-F238E27FC236}">
                <a16:creationId xmlns:a16="http://schemas.microsoft.com/office/drawing/2014/main" id="{44AB7F97-5B0C-D2C4-3D5D-1B2B228FC87B}"/>
              </a:ext>
            </a:extLst>
          </p:cNvPr>
          <p:cNvSpPr txBox="1">
            <a:spLocks/>
          </p:cNvSpPr>
          <p:nvPr/>
        </p:nvSpPr>
        <p:spPr>
          <a:xfrm>
            <a:off x="835043" y="3171413"/>
            <a:ext cx="3272173" cy="26989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CA" sz="2400" dirty="0">
                <a:solidFill>
                  <a:schemeClr val="bg1"/>
                </a:solidFill>
              </a:rPr>
              <a:t>There some ZIP codes in NYS that already do not have much surplus energy capacity.  </a:t>
            </a:r>
          </a:p>
          <a:p>
            <a:pPr marL="0" indent="0" algn="l">
              <a:buNone/>
            </a:pPr>
            <a:r>
              <a:rPr lang="en-CA" sz="2400" dirty="0">
                <a:solidFill>
                  <a:schemeClr val="bg1"/>
                </a:solidFill>
              </a:rPr>
              <a:t>They may struggle upon an influx of EVs adoption in the future. </a:t>
            </a:r>
          </a:p>
        </p:txBody>
      </p:sp>
      <p:sp>
        <p:nvSpPr>
          <p:cNvPr id="6" name="Title 1">
            <a:extLst>
              <a:ext uri="{FF2B5EF4-FFF2-40B4-BE49-F238E27FC236}">
                <a16:creationId xmlns:a16="http://schemas.microsoft.com/office/drawing/2014/main" id="{A9984527-54F2-B9AE-BC33-FE01C7083C81}"/>
              </a:ext>
            </a:extLst>
          </p:cNvPr>
          <p:cNvSpPr>
            <a:spLocks noGrp="1"/>
          </p:cNvSpPr>
          <p:nvPr>
            <p:ph type="title"/>
          </p:nvPr>
        </p:nvSpPr>
        <p:spPr>
          <a:xfrm>
            <a:off x="337005" y="723838"/>
            <a:ext cx="4268250" cy="1698086"/>
          </a:xfrm>
        </p:spPr>
        <p:txBody>
          <a:bodyPr>
            <a:normAutofit/>
          </a:bodyPr>
          <a:lstStyle/>
          <a:p>
            <a:r>
              <a:rPr lang="en-US" sz="3600" b="1" dirty="0"/>
              <a:t>Number of EVs Each ZIP Code Can Support by 2050</a:t>
            </a:r>
          </a:p>
        </p:txBody>
      </p:sp>
      <p:pic>
        <p:nvPicPr>
          <p:cNvPr id="2050" name="Picture 2">
            <a:extLst>
              <a:ext uri="{FF2B5EF4-FFF2-40B4-BE49-F238E27FC236}">
                <a16:creationId xmlns:a16="http://schemas.microsoft.com/office/drawing/2014/main" id="{E35E10A1-BF9F-8975-C869-254C9D805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3705" y="395700"/>
            <a:ext cx="7249355" cy="6063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0271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8BB315C-84F6-1A0E-D851-2B6C8359D14A}"/>
              </a:ext>
            </a:extLst>
          </p:cNvPr>
          <p:cNvSpPr>
            <a:spLocks noGrp="1"/>
          </p:cNvSpPr>
          <p:nvPr>
            <p:ph type="ctrTitle"/>
          </p:nvPr>
        </p:nvSpPr>
        <p:spPr>
          <a:xfrm>
            <a:off x="1117311" y="2320434"/>
            <a:ext cx="6902082" cy="1922842"/>
          </a:xfrm>
        </p:spPr>
        <p:txBody>
          <a:bodyPr anchor="t">
            <a:normAutofit/>
          </a:bodyPr>
          <a:lstStyle/>
          <a:p>
            <a:pPr algn="l"/>
            <a:r>
              <a:rPr lang="en-CA" b="1" dirty="0"/>
              <a:t>RESULTS AND RECOMMENDATOINS</a:t>
            </a:r>
          </a:p>
        </p:txBody>
      </p:sp>
      <p:grpSp>
        <p:nvGrpSpPr>
          <p:cNvPr id="12"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13"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4" name="Graphic 3" descr="Presentation with pie chart with solid fill">
            <a:extLst>
              <a:ext uri="{FF2B5EF4-FFF2-40B4-BE49-F238E27FC236}">
                <a16:creationId xmlns:a16="http://schemas.microsoft.com/office/drawing/2014/main" id="{A5369759-BC39-2837-D772-ABA8F9E2A8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314950" y="4714158"/>
            <a:ext cx="1097280" cy="1097280"/>
          </a:xfrm>
          <a:prstGeom prst="rect">
            <a:avLst/>
          </a:prstGeom>
        </p:spPr>
      </p:pic>
    </p:spTree>
    <p:extLst>
      <p:ext uri="{BB962C8B-B14F-4D97-AF65-F5344CB8AC3E}">
        <p14:creationId xmlns:p14="http://schemas.microsoft.com/office/powerpoint/2010/main" val="16099648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B3FCCB-5CE9-0ACF-7887-1CDC4B45DD8A}"/>
              </a:ext>
            </a:extLst>
          </p:cNvPr>
          <p:cNvSpPr>
            <a:spLocks noGrp="1"/>
          </p:cNvSpPr>
          <p:nvPr>
            <p:ph type="title"/>
          </p:nvPr>
        </p:nvSpPr>
        <p:spPr>
          <a:xfrm>
            <a:off x="965200" y="531622"/>
            <a:ext cx="9093200" cy="1461778"/>
          </a:xfrm>
        </p:spPr>
        <p:txBody>
          <a:bodyPr>
            <a:normAutofit/>
          </a:bodyPr>
          <a:lstStyle/>
          <a:p>
            <a:r>
              <a:rPr lang="en-CA" sz="4000" b="1" dirty="0"/>
              <a:t>Results and Conclusions</a:t>
            </a:r>
            <a:br>
              <a:rPr lang="en-CA" b="1" dirty="0"/>
            </a:br>
            <a:endParaRPr lang="en-CA" b="1" dirty="0"/>
          </a:p>
        </p:txBody>
      </p:sp>
      <p:sp>
        <p:nvSpPr>
          <p:cNvPr id="3" name="Content Placeholder 2">
            <a:extLst>
              <a:ext uri="{FF2B5EF4-FFF2-40B4-BE49-F238E27FC236}">
                <a16:creationId xmlns:a16="http://schemas.microsoft.com/office/drawing/2014/main" id="{158EA748-789A-D630-DA28-0838BAF99701}"/>
              </a:ext>
            </a:extLst>
          </p:cNvPr>
          <p:cNvSpPr>
            <a:spLocks noGrp="1"/>
          </p:cNvSpPr>
          <p:nvPr>
            <p:ph idx="1"/>
          </p:nvPr>
        </p:nvSpPr>
        <p:spPr>
          <a:xfrm>
            <a:off x="965200" y="1420931"/>
            <a:ext cx="9946570" cy="4263177"/>
          </a:xfrm>
        </p:spPr>
        <p:txBody>
          <a:bodyPr>
            <a:normAutofit lnSpcReduction="10000"/>
          </a:bodyPr>
          <a:lstStyle/>
          <a:p>
            <a:pPr>
              <a:lnSpc>
                <a:spcPct val="100000"/>
              </a:lnSpc>
              <a:spcBef>
                <a:spcPts val="0"/>
              </a:spcBef>
              <a:spcAft>
                <a:spcPts val="1200"/>
              </a:spcAft>
              <a:buFontTx/>
              <a:buChar char="-"/>
            </a:pPr>
            <a:r>
              <a:rPr lang="en-CA" sz="2400" b="1" i="0" dirty="0">
                <a:solidFill>
                  <a:srgbClr val="24292F"/>
                </a:solidFill>
                <a:effectLst/>
              </a:rPr>
              <a:t>Brooklyn</a:t>
            </a:r>
            <a:r>
              <a:rPr lang="en-CA" sz="2400" b="0" i="0" dirty="0">
                <a:solidFill>
                  <a:srgbClr val="24292F"/>
                </a:solidFill>
                <a:effectLst/>
              </a:rPr>
              <a:t> city has the largest total number (9738) of EVs in NYS by 2021.</a:t>
            </a:r>
          </a:p>
          <a:p>
            <a:pPr>
              <a:lnSpc>
                <a:spcPct val="100000"/>
              </a:lnSpc>
              <a:spcBef>
                <a:spcPts val="0"/>
              </a:spcBef>
              <a:spcAft>
                <a:spcPts val="1200"/>
              </a:spcAft>
              <a:buFontTx/>
              <a:buChar char="-"/>
            </a:pPr>
            <a:r>
              <a:rPr lang="en-CA" sz="2400" dirty="0">
                <a:solidFill>
                  <a:srgbClr val="24292F"/>
                </a:solidFill>
              </a:rPr>
              <a:t>T</a:t>
            </a:r>
            <a:r>
              <a:rPr lang="en-CA" sz="2400" b="0" i="0" dirty="0">
                <a:solidFill>
                  <a:srgbClr val="24292F"/>
                </a:solidFill>
                <a:effectLst/>
              </a:rPr>
              <a:t>op 3 most purchased EV models in NYS are </a:t>
            </a:r>
            <a:r>
              <a:rPr lang="en-CA" sz="2400" b="1" i="0" dirty="0">
                <a:solidFill>
                  <a:srgbClr val="24292F"/>
                </a:solidFill>
                <a:effectLst/>
              </a:rPr>
              <a:t>Tesla</a:t>
            </a:r>
            <a:r>
              <a:rPr lang="en-CA" sz="2400" b="0" i="0" dirty="0">
                <a:solidFill>
                  <a:srgbClr val="24292F"/>
                </a:solidFill>
                <a:effectLst/>
              </a:rPr>
              <a:t>, </a:t>
            </a:r>
            <a:r>
              <a:rPr lang="en-CA" sz="2400" b="1" i="0" dirty="0">
                <a:solidFill>
                  <a:srgbClr val="24292F"/>
                </a:solidFill>
                <a:effectLst/>
              </a:rPr>
              <a:t>Chevrolet</a:t>
            </a:r>
            <a:r>
              <a:rPr lang="en-CA" sz="2400" b="0" i="0" dirty="0">
                <a:solidFill>
                  <a:srgbClr val="24292F"/>
                </a:solidFill>
                <a:effectLst/>
              </a:rPr>
              <a:t>, and </a:t>
            </a:r>
            <a:r>
              <a:rPr lang="en-CA" sz="2400" b="1" i="0" dirty="0">
                <a:solidFill>
                  <a:srgbClr val="24292F"/>
                </a:solidFill>
                <a:effectLst/>
              </a:rPr>
              <a:t>Hyundai</a:t>
            </a:r>
            <a:r>
              <a:rPr lang="en-CA" sz="2400" b="0" i="0" dirty="0">
                <a:solidFill>
                  <a:srgbClr val="24292F"/>
                </a:solidFill>
                <a:effectLst/>
              </a:rPr>
              <a:t>.</a:t>
            </a:r>
          </a:p>
          <a:p>
            <a:pPr>
              <a:lnSpc>
                <a:spcPct val="100000"/>
              </a:lnSpc>
              <a:spcBef>
                <a:spcPts val="0"/>
              </a:spcBef>
              <a:spcAft>
                <a:spcPts val="1200"/>
              </a:spcAft>
              <a:buFontTx/>
              <a:buChar char="-"/>
            </a:pPr>
            <a:r>
              <a:rPr lang="en-CA" sz="2400" dirty="0"/>
              <a:t>By 2023, </a:t>
            </a:r>
            <a:r>
              <a:rPr lang="en-CA" sz="2400" b="1" dirty="0"/>
              <a:t>Nassau County </a:t>
            </a:r>
            <a:r>
              <a:rPr lang="en-CA" sz="2400" dirty="0"/>
              <a:t>will have the largest predicted number of EVs (15965).</a:t>
            </a:r>
          </a:p>
          <a:p>
            <a:pPr>
              <a:lnSpc>
                <a:spcPct val="100000"/>
              </a:lnSpc>
              <a:spcBef>
                <a:spcPts val="0"/>
              </a:spcBef>
              <a:spcAft>
                <a:spcPts val="1200"/>
              </a:spcAft>
              <a:buFontTx/>
              <a:buChar char="-"/>
            </a:pPr>
            <a:r>
              <a:rPr lang="en-CA" sz="2400" b="0" i="0" dirty="0">
                <a:solidFill>
                  <a:srgbClr val="24292F"/>
                </a:solidFill>
                <a:effectLst/>
                <a:latin typeface="-apple-system"/>
              </a:rPr>
              <a:t>Top 3 best counties to invest for charging stations in NYS are </a:t>
            </a:r>
            <a:r>
              <a:rPr lang="en-CA" sz="2400" b="1" i="0" dirty="0">
                <a:solidFill>
                  <a:srgbClr val="24292F"/>
                </a:solidFill>
                <a:effectLst/>
                <a:latin typeface="-apple-system"/>
              </a:rPr>
              <a:t>Kings County</a:t>
            </a:r>
            <a:r>
              <a:rPr lang="en-CA" sz="2400" b="0" i="0" dirty="0">
                <a:solidFill>
                  <a:srgbClr val="24292F"/>
                </a:solidFill>
                <a:effectLst/>
                <a:latin typeface="-apple-system"/>
              </a:rPr>
              <a:t>, </a:t>
            </a:r>
            <a:r>
              <a:rPr lang="en-CA" sz="2400" b="1" i="0" dirty="0">
                <a:solidFill>
                  <a:srgbClr val="24292F"/>
                </a:solidFill>
                <a:effectLst/>
                <a:latin typeface="-apple-system"/>
              </a:rPr>
              <a:t>Nassau County</a:t>
            </a:r>
            <a:r>
              <a:rPr lang="en-CA" sz="2400" b="0" i="0" dirty="0">
                <a:solidFill>
                  <a:srgbClr val="24292F"/>
                </a:solidFill>
                <a:effectLst/>
                <a:latin typeface="-apple-system"/>
              </a:rPr>
              <a:t>, </a:t>
            </a:r>
            <a:r>
              <a:rPr lang="en-CA" sz="2400" dirty="0">
                <a:solidFill>
                  <a:srgbClr val="24292F"/>
                </a:solidFill>
                <a:latin typeface="-apple-system"/>
              </a:rPr>
              <a:t>and </a:t>
            </a:r>
            <a:r>
              <a:rPr lang="en-CA" sz="2400" b="1" i="0" dirty="0">
                <a:solidFill>
                  <a:srgbClr val="24292F"/>
                </a:solidFill>
                <a:effectLst/>
                <a:latin typeface="-apple-system"/>
              </a:rPr>
              <a:t>Westchester County</a:t>
            </a:r>
            <a:r>
              <a:rPr lang="en-CA" sz="2400" b="0" i="0" dirty="0">
                <a:solidFill>
                  <a:srgbClr val="24292F"/>
                </a:solidFill>
                <a:effectLst/>
                <a:latin typeface="-apple-system"/>
              </a:rPr>
              <a:t>.</a:t>
            </a:r>
          </a:p>
          <a:p>
            <a:pPr>
              <a:lnSpc>
                <a:spcPct val="100000"/>
              </a:lnSpc>
              <a:spcBef>
                <a:spcPts val="0"/>
              </a:spcBef>
              <a:spcAft>
                <a:spcPts val="1200"/>
              </a:spcAft>
              <a:buFontTx/>
              <a:buChar char="-"/>
            </a:pPr>
            <a:r>
              <a:rPr lang="en-CA" sz="2400" dirty="0">
                <a:solidFill>
                  <a:srgbClr val="24292F"/>
                </a:solidFill>
                <a:latin typeface="-apple-system"/>
              </a:rPr>
              <a:t>In total, </a:t>
            </a:r>
            <a:r>
              <a:rPr lang="en-CA" sz="2400" dirty="0">
                <a:solidFill>
                  <a:srgbClr val="24292F"/>
                </a:solidFill>
              </a:rPr>
              <a:t>NYS</a:t>
            </a:r>
            <a:r>
              <a:rPr lang="en-CA" sz="2400" dirty="0">
                <a:solidFill>
                  <a:srgbClr val="24292F"/>
                </a:solidFill>
                <a:latin typeface="-apple-system"/>
              </a:rPr>
              <a:t> can support 30.8 million EVs through </a:t>
            </a:r>
            <a:r>
              <a:rPr lang="en-CA" sz="2400" b="1" dirty="0">
                <a:solidFill>
                  <a:srgbClr val="24292F"/>
                </a:solidFill>
                <a:latin typeface="-apple-system"/>
              </a:rPr>
              <a:t>renewable energy surplus</a:t>
            </a:r>
            <a:r>
              <a:rPr lang="en-CA" sz="2400" dirty="0">
                <a:solidFill>
                  <a:srgbClr val="24292F"/>
                </a:solidFill>
                <a:latin typeface="-apple-system"/>
              </a:rPr>
              <a:t>.</a:t>
            </a:r>
          </a:p>
          <a:p>
            <a:pPr>
              <a:lnSpc>
                <a:spcPct val="100000"/>
              </a:lnSpc>
              <a:spcBef>
                <a:spcPts val="0"/>
              </a:spcBef>
              <a:spcAft>
                <a:spcPts val="1200"/>
              </a:spcAft>
              <a:buFontTx/>
              <a:buChar char="-"/>
            </a:pPr>
            <a:r>
              <a:rPr lang="en-CA" sz="2400" dirty="0">
                <a:solidFill>
                  <a:srgbClr val="24292F"/>
                </a:solidFill>
                <a:latin typeface="-apple-system"/>
              </a:rPr>
              <a:t>NYS </a:t>
            </a:r>
            <a:r>
              <a:rPr lang="en-CA" sz="2400" b="0" i="0" dirty="0">
                <a:solidFill>
                  <a:srgbClr val="24292F"/>
                </a:solidFill>
                <a:effectLst/>
                <a:latin typeface="-apple-system"/>
              </a:rPr>
              <a:t>will have over 746238 EVs by 2050. At that time, NYS will still have enough renewable energy capacity to support all of them. </a:t>
            </a:r>
            <a:br>
              <a:rPr lang="en-CA" sz="2400" b="0" i="0" dirty="0">
                <a:solidFill>
                  <a:srgbClr val="24292F"/>
                </a:solidFill>
                <a:effectLst/>
                <a:latin typeface="-apple-system"/>
              </a:rPr>
            </a:br>
            <a:endParaRPr lang="en-CA" sz="2400" b="0" i="0" dirty="0">
              <a:solidFill>
                <a:srgbClr val="24292F"/>
              </a:solidFill>
              <a:effectLst/>
              <a:latin typeface="-apple-system"/>
            </a:endParaRPr>
          </a:p>
        </p:txBody>
      </p:sp>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49794" y="79350"/>
            <a:ext cx="860412" cy="860412"/>
          </a:xfrm>
          <a:prstGeom prst="rect">
            <a:avLst/>
          </a:prstGeom>
        </p:spPr>
      </p:pic>
      <p:sp>
        <p:nvSpPr>
          <p:cNvPr id="4" name="Content Placeholder 2">
            <a:extLst>
              <a:ext uri="{FF2B5EF4-FFF2-40B4-BE49-F238E27FC236}">
                <a16:creationId xmlns:a16="http://schemas.microsoft.com/office/drawing/2014/main" id="{3D464D62-6B1B-F1E8-01E2-A807BAC1BF7E}"/>
              </a:ext>
            </a:extLst>
          </p:cNvPr>
          <p:cNvSpPr txBox="1">
            <a:spLocks/>
          </p:cNvSpPr>
          <p:nvPr/>
        </p:nvSpPr>
        <p:spPr>
          <a:xfrm>
            <a:off x="650170" y="2592570"/>
            <a:ext cx="10261600" cy="33473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600"/>
              </a:spcAft>
              <a:buFont typeface="Arial" panose="020B0604020202020204" pitchFamily="34" charset="0"/>
              <a:buNone/>
            </a:pPr>
            <a:endParaRPr lang="en-US" dirty="0"/>
          </a:p>
        </p:txBody>
      </p:sp>
      <p:sp>
        <p:nvSpPr>
          <p:cNvPr id="7" name="Slide Number Placeholder 3">
            <a:extLst>
              <a:ext uri="{FF2B5EF4-FFF2-40B4-BE49-F238E27FC236}">
                <a16:creationId xmlns:a16="http://schemas.microsoft.com/office/drawing/2014/main" id="{21D63DCD-3D95-A1B7-B847-333663B4534A}"/>
              </a:ext>
            </a:extLst>
          </p:cNvPr>
          <p:cNvSpPr>
            <a:spLocks noGrp="1"/>
          </p:cNvSpPr>
          <p:nvPr>
            <p:ph type="sldNum" sz="quarter" idx="12"/>
          </p:nvPr>
        </p:nvSpPr>
        <p:spPr>
          <a:xfrm>
            <a:off x="11597630" y="6298379"/>
            <a:ext cx="412576" cy="401994"/>
          </a:xfrm>
          <a:prstGeom prst="ellipse">
            <a:avLst/>
          </a:prstGeom>
          <a:solidFill>
            <a:schemeClr val="accent1">
              <a:lumMod val="75000"/>
              <a:alpha val="80000"/>
            </a:schemeClr>
          </a:solidFill>
        </p:spPr>
        <p:txBody>
          <a:bodyPr anchor="ctr">
            <a:normAutofit fontScale="47500" lnSpcReduction="20000"/>
          </a:bodyPr>
          <a:lstStyle/>
          <a:p>
            <a:pPr algn="ctr">
              <a:spcAft>
                <a:spcPts val="600"/>
              </a:spcAft>
            </a:pPr>
            <a:fld id="{D79E6812-DF0E-4B88-AFAA-EAC7168F54C0}" type="slidenum">
              <a:rPr lang="en-US" sz="1600">
                <a:solidFill>
                  <a:schemeClr val="bg1"/>
                </a:solidFill>
              </a:rPr>
              <a:pPr algn="ctr">
                <a:spcAft>
                  <a:spcPts val="600"/>
                </a:spcAft>
              </a:pPr>
              <a:t>35</a:t>
            </a:fld>
            <a:endParaRPr lang="en-US" sz="1600" dirty="0">
              <a:solidFill>
                <a:schemeClr val="bg1"/>
              </a:solidFill>
            </a:endParaRPr>
          </a:p>
        </p:txBody>
      </p:sp>
    </p:spTree>
    <p:extLst>
      <p:ext uri="{BB962C8B-B14F-4D97-AF65-F5344CB8AC3E}">
        <p14:creationId xmlns:p14="http://schemas.microsoft.com/office/powerpoint/2010/main" val="28561203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B3FCCB-5CE9-0ACF-7887-1CDC4B45DD8A}"/>
              </a:ext>
            </a:extLst>
          </p:cNvPr>
          <p:cNvSpPr>
            <a:spLocks noGrp="1"/>
          </p:cNvSpPr>
          <p:nvPr>
            <p:ph type="title"/>
          </p:nvPr>
        </p:nvSpPr>
        <p:spPr>
          <a:xfrm>
            <a:off x="965200" y="519265"/>
            <a:ext cx="9093200" cy="1461778"/>
          </a:xfrm>
        </p:spPr>
        <p:txBody>
          <a:bodyPr>
            <a:normAutofit/>
          </a:bodyPr>
          <a:lstStyle/>
          <a:p>
            <a:r>
              <a:rPr lang="en-CA" sz="4000" b="1" dirty="0"/>
              <a:t>Recommendations for Future Analysis</a:t>
            </a:r>
            <a:br>
              <a:rPr lang="en-CA" b="1" dirty="0"/>
            </a:br>
            <a:endParaRPr lang="en-CA" b="1" dirty="0"/>
          </a:p>
        </p:txBody>
      </p:sp>
      <p:sp>
        <p:nvSpPr>
          <p:cNvPr id="3" name="Content Placeholder 2">
            <a:extLst>
              <a:ext uri="{FF2B5EF4-FFF2-40B4-BE49-F238E27FC236}">
                <a16:creationId xmlns:a16="http://schemas.microsoft.com/office/drawing/2014/main" id="{158EA748-789A-D630-DA28-0838BAF99701}"/>
              </a:ext>
            </a:extLst>
          </p:cNvPr>
          <p:cNvSpPr>
            <a:spLocks noGrp="1"/>
          </p:cNvSpPr>
          <p:nvPr>
            <p:ph idx="1"/>
          </p:nvPr>
        </p:nvSpPr>
        <p:spPr>
          <a:xfrm>
            <a:off x="965200" y="1420932"/>
            <a:ext cx="10261600" cy="4585550"/>
          </a:xfrm>
        </p:spPr>
        <p:txBody>
          <a:bodyPr>
            <a:noAutofit/>
          </a:bodyPr>
          <a:lstStyle/>
          <a:p>
            <a:pPr>
              <a:lnSpc>
                <a:spcPct val="120000"/>
              </a:lnSpc>
              <a:spcBef>
                <a:spcPts val="0"/>
              </a:spcBef>
              <a:spcAft>
                <a:spcPts val="1200"/>
              </a:spcAft>
              <a:buFontTx/>
              <a:buChar char="-"/>
            </a:pPr>
            <a:r>
              <a:rPr lang="en-US" sz="2000" dirty="0">
                <a:solidFill>
                  <a:srgbClr val="24292F"/>
                </a:solidFill>
              </a:rPr>
              <a:t>Due to time limitations, we had to limit our project to NYS only. There may be other states that are promising for future electric vehicle demand. In the future, we would like to model the EV sales for more states in U.S. to have a more comprehensive analysis.</a:t>
            </a:r>
          </a:p>
          <a:p>
            <a:pPr>
              <a:lnSpc>
                <a:spcPct val="120000"/>
              </a:lnSpc>
              <a:spcBef>
                <a:spcPts val="0"/>
              </a:spcBef>
              <a:spcAft>
                <a:spcPts val="1200"/>
              </a:spcAft>
              <a:buFontTx/>
              <a:buChar char="-"/>
            </a:pPr>
            <a:r>
              <a:rPr lang="en-US" sz="2000" dirty="0">
                <a:solidFill>
                  <a:srgbClr val="24292F"/>
                </a:solidFill>
              </a:rPr>
              <a:t>Commuting patterns of residents in each county could be considered when analyzing the demand of EV charging stations. Most charging is done at home or at work. Finding counties that people tend to commute into for work, and accounting for this effect by adjusting the anticipated demand for chargers in these counties would result in more accurate recommendations.</a:t>
            </a:r>
          </a:p>
          <a:p>
            <a:pPr>
              <a:lnSpc>
                <a:spcPct val="120000"/>
              </a:lnSpc>
              <a:spcBef>
                <a:spcPts val="0"/>
              </a:spcBef>
              <a:spcAft>
                <a:spcPts val="1200"/>
              </a:spcAft>
              <a:buFontTx/>
              <a:buChar char="-"/>
            </a:pPr>
            <a:r>
              <a:rPr lang="en-US" sz="2000" dirty="0">
                <a:solidFill>
                  <a:srgbClr val="24292F"/>
                </a:solidFill>
              </a:rPr>
              <a:t>To optimize our model for the EV Adoption in NYS from 2020 to 2050, besides temperature and income, we can also generate the future data for population and energy infrastructure in NYS.</a:t>
            </a:r>
          </a:p>
        </p:txBody>
      </p:sp>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49794" y="79350"/>
            <a:ext cx="860412" cy="860412"/>
          </a:xfrm>
          <a:prstGeom prst="rect">
            <a:avLst/>
          </a:prstGeom>
        </p:spPr>
      </p:pic>
      <p:sp>
        <p:nvSpPr>
          <p:cNvPr id="4" name="Content Placeholder 2">
            <a:extLst>
              <a:ext uri="{FF2B5EF4-FFF2-40B4-BE49-F238E27FC236}">
                <a16:creationId xmlns:a16="http://schemas.microsoft.com/office/drawing/2014/main" id="{3D464D62-6B1B-F1E8-01E2-A807BAC1BF7E}"/>
              </a:ext>
            </a:extLst>
          </p:cNvPr>
          <p:cNvSpPr txBox="1">
            <a:spLocks/>
          </p:cNvSpPr>
          <p:nvPr/>
        </p:nvSpPr>
        <p:spPr>
          <a:xfrm>
            <a:off x="650170" y="2592570"/>
            <a:ext cx="10261600" cy="33473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600"/>
              </a:spcAft>
              <a:buFont typeface="Arial" panose="020B0604020202020204" pitchFamily="34" charset="0"/>
              <a:buNone/>
            </a:pPr>
            <a:endParaRPr lang="en-US" dirty="0"/>
          </a:p>
        </p:txBody>
      </p:sp>
      <p:sp>
        <p:nvSpPr>
          <p:cNvPr id="7" name="Slide Number Placeholder 3">
            <a:extLst>
              <a:ext uri="{FF2B5EF4-FFF2-40B4-BE49-F238E27FC236}">
                <a16:creationId xmlns:a16="http://schemas.microsoft.com/office/drawing/2014/main" id="{21D63DCD-3D95-A1B7-B847-333663B4534A}"/>
              </a:ext>
            </a:extLst>
          </p:cNvPr>
          <p:cNvSpPr>
            <a:spLocks noGrp="1"/>
          </p:cNvSpPr>
          <p:nvPr>
            <p:ph type="sldNum" sz="quarter" idx="12"/>
          </p:nvPr>
        </p:nvSpPr>
        <p:spPr>
          <a:xfrm>
            <a:off x="11597630" y="6298379"/>
            <a:ext cx="412576" cy="401994"/>
          </a:xfrm>
          <a:prstGeom prst="ellipse">
            <a:avLst/>
          </a:prstGeom>
          <a:solidFill>
            <a:schemeClr val="accent1">
              <a:lumMod val="75000"/>
              <a:alpha val="80000"/>
            </a:schemeClr>
          </a:solidFill>
        </p:spPr>
        <p:txBody>
          <a:bodyPr anchor="ctr">
            <a:normAutofit fontScale="47500" lnSpcReduction="20000"/>
          </a:bodyPr>
          <a:lstStyle/>
          <a:p>
            <a:pPr algn="ctr">
              <a:spcAft>
                <a:spcPts val="600"/>
              </a:spcAft>
            </a:pPr>
            <a:fld id="{D79E6812-DF0E-4B88-AFAA-EAC7168F54C0}" type="slidenum">
              <a:rPr lang="en-US" sz="1600">
                <a:solidFill>
                  <a:schemeClr val="bg1"/>
                </a:solidFill>
              </a:rPr>
              <a:pPr algn="ctr">
                <a:spcAft>
                  <a:spcPts val="600"/>
                </a:spcAft>
              </a:pPr>
              <a:t>36</a:t>
            </a:fld>
            <a:endParaRPr lang="en-US" sz="1600" dirty="0">
              <a:solidFill>
                <a:schemeClr val="bg1"/>
              </a:solidFill>
            </a:endParaRPr>
          </a:p>
        </p:txBody>
      </p:sp>
    </p:spTree>
    <p:extLst>
      <p:ext uri="{BB962C8B-B14F-4D97-AF65-F5344CB8AC3E}">
        <p14:creationId xmlns:p14="http://schemas.microsoft.com/office/powerpoint/2010/main" val="3617974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B75289F-0578-A543-302A-A29CA148A622}"/>
              </a:ext>
            </a:extLst>
          </p:cNvPr>
          <p:cNvSpPr>
            <a:spLocks noGrp="1"/>
          </p:cNvSpPr>
          <p:nvPr>
            <p:ph type="ctrTitle"/>
          </p:nvPr>
        </p:nvSpPr>
        <p:spPr>
          <a:xfrm>
            <a:off x="1537097" y="1428750"/>
            <a:ext cx="9117807" cy="2105026"/>
          </a:xfrm>
        </p:spPr>
        <p:txBody>
          <a:bodyPr>
            <a:normAutofit/>
          </a:bodyPr>
          <a:lstStyle/>
          <a:p>
            <a:r>
              <a:rPr lang="en-US" b="1" dirty="0"/>
              <a:t>Thank You</a:t>
            </a:r>
          </a:p>
        </p:txBody>
      </p:sp>
      <p:sp>
        <p:nvSpPr>
          <p:cNvPr id="3" name="Subtitle 2">
            <a:extLst>
              <a:ext uri="{FF2B5EF4-FFF2-40B4-BE49-F238E27FC236}">
                <a16:creationId xmlns:a16="http://schemas.microsoft.com/office/drawing/2014/main" id="{BE0B5B1B-563B-B395-7D80-3296C7CD08DA}"/>
              </a:ext>
            </a:extLst>
          </p:cNvPr>
          <p:cNvSpPr>
            <a:spLocks noGrp="1"/>
          </p:cNvSpPr>
          <p:nvPr>
            <p:ph type="subTitle" idx="1"/>
          </p:nvPr>
        </p:nvSpPr>
        <p:spPr>
          <a:xfrm>
            <a:off x="1537097" y="3960557"/>
            <a:ext cx="9117807" cy="1097215"/>
          </a:xfrm>
        </p:spPr>
        <p:txBody>
          <a:bodyPr>
            <a:normAutofit/>
          </a:bodyPr>
          <a:lstStyle/>
          <a:p>
            <a:r>
              <a:rPr lang="en-US" sz="2800" dirty="0"/>
              <a:t>Questions?</a:t>
            </a:r>
          </a:p>
        </p:txBody>
      </p:sp>
      <p:cxnSp>
        <p:nvCxnSpPr>
          <p:cNvPr id="12" name="Straight Connector 11">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177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B3FCCB-5CE9-0ACF-7887-1CDC4B45DD8A}"/>
              </a:ext>
            </a:extLst>
          </p:cNvPr>
          <p:cNvSpPr>
            <a:spLocks noGrp="1"/>
          </p:cNvSpPr>
          <p:nvPr>
            <p:ph type="title"/>
          </p:nvPr>
        </p:nvSpPr>
        <p:spPr>
          <a:xfrm>
            <a:off x="965200" y="235054"/>
            <a:ext cx="5130795" cy="1461778"/>
          </a:xfrm>
        </p:spPr>
        <p:txBody>
          <a:bodyPr>
            <a:normAutofit/>
          </a:bodyPr>
          <a:lstStyle/>
          <a:p>
            <a:r>
              <a:rPr lang="en-CA" sz="4000" b="1" dirty="0"/>
              <a:t>Introduction</a:t>
            </a:r>
          </a:p>
        </p:txBody>
      </p:sp>
      <p:sp>
        <p:nvSpPr>
          <p:cNvPr id="3" name="Content Placeholder 2">
            <a:extLst>
              <a:ext uri="{FF2B5EF4-FFF2-40B4-BE49-F238E27FC236}">
                <a16:creationId xmlns:a16="http://schemas.microsoft.com/office/drawing/2014/main" id="{158EA748-789A-D630-DA28-0838BAF99701}"/>
              </a:ext>
            </a:extLst>
          </p:cNvPr>
          <p:cNvSpPr>
            <a:spLocks noGrp="1"/>
          </p:cNvSpPr>
          <p:nvPr>
            <p:ph idx="1"/>
          </p:nvPr>
        </p:nvSpPr>
        <p:spPr>
          <a:xfrm>
            <a:off x="965200" y="1534584"/>
            <a:ext cx="10261600" cy="4903286"/>
          </a:xfrm>
        </p:spPr>
        <p:txBody>
          <a:bodyPr>
            <a:normAutofit/>
          </a:bodyPr>
          <a:lstStyle/>
          <a:p>
            <a:pPr marL="0" indent="0">
              <a:lnSpc>
                <a:spcPct val="110000"/>
              </a:lnSpc>
              <a:spcBef>
                <a:spcPts val="0"/>
              </a:spcBef>
              <a:spcAft>
                <a:spcPts val="600"/>
              </a:spcAft>
              <a:buNone/>
            </a:pPr>
            <a:r>
              <a:rPr lang="en-CA" sz="2400" b="0" i="0" dirty="0">
                <a:solidFill>
                  <a:srgbClr val="000000"/>
                </a:solidFill>
                <a:effectLst/>
                <a:latin typeface="Graphik"/>
              </a:rPr>
              <a:t>Electric vehicles (EVs) are the key technology to decarbonise road transport, a sector that accounts for 16% of global emissions. </a:t>
            </a:r>
          </a:p>
          <a:p>
            <a:pPr marL="0" indent="0">
              <a:lnSpc>
                <a:spcPct val="110000"/>
              </a:lnSpc>
              <a:spcBef>
                <a:spcPts val="0"/>
              </a:spcBef>
              <a:spcAft>
                <a:spcPts val="600"/>
              </a:spcAft>
              <a:buNone/>
            </a:pPr>
            <a:r>
              <a:rPr lang="en-US" sz="2400" dirty="0"/>
              <a:t>EVs are gaining popularity and market share. In Q2 2022, EV sales accounted for 5.6% of the total auto market (up from 2.7% in Q2 of 2021). </a:t>
            </a:r>
            <a:r>
              <a:rPr lang="en-CA" sz="2400" dirty="0">
                <a:solidFill>
                  <a:srgbClr val="24292F"/>
                </a:solidFill>
                <a:latin typeface="-apple-system"/>
              </a:rPr>
              <a:t>The U.S. Federal Government has set a goal to make half of all new vehicles sold in the U.S. in </a:t>
            </a:r>
            <a:r>
              <a:rPr lang="en-CA" sz="2400" b="1" dirty="0">
                <a:solidFill>
                  <a:srgbClr val="24292F"/>
                </a:solidFill>
                <a:latin typeface="-apple-system"/>
              </a:rPr>
              <a:t>2030</a:t>
            </a:r>
            <a:r>
              <a:rPr lang="en-CA" sz="2400" dirty="0">
                <a:solidFill>
                  <a:srgbClr val="24292F"/>
                </a:solidFill>
                <a:latin typeface="-apple-system"/>
              </a:rPr>
              <a:t> zero-emissions vehicles. </a:t>
            </a:r>
          </a:p>
          <a:p>
            <a:pPr marL="0" indent="0">
              <a:lnSpc>
                <a:spcPct val="110000"/>
              </a:lnSpc>
              <a:spcBef>
                <a:spcPts val="0"/>
              </a:spcBef>
              <a:spcAft>
                <a:spcPts val="600"/>
              </a:spcAft>
              <a:buNone/>
            </a:pPr>
            <a:r>
              <a:rPr lang="en-CA" sz="2400" b="0" i="0" dirty="0">
                <a:solidFill>
                  <a:srgbClr val="000000"/>
                </a:solidFill>
                <a:effectLst/>
                <a:latin typeface="Graphik"/>
              </a:rPr>
              <a:t>However, EV sales in some area have been slow due to higher purchase costs and a lack of charging infrastructure availability.  </a:t>
            </a:r>
          </a:p>
          <a:p>
            <a:pPr marL="0" indent="0">
              <a:lnSpc>
                <a:spcPct val="110000"/>
              </a:lnSpc>
              <a:spcBef>
                <a:spcPts val="0"/>
              </a:spcBef>
              <a:spcAft>
                <a:spcPts val="600"/>
              </a:spcAft>
              <a:buNone/>
            </a:pPr>
            <a:r>
              <a:rPr lang="en-CA" sz="2400" dirty="0">
                <a:solidFill>
                  <a:srgbClr val="000000"/>
                </a:solidFill>
                <a:latin typeface="Graphik"/>
              </a:rPr>
              <a:t>We want to figure out how the EV market in </a:t>
            </a:r>
            <a:r>
              <a:rPr lang="en-CA" sz="2400" b="1" dirty="0">
                <a:solidFill>
                  <a:srgbClr val="000000"/>
                </a:solidFill>
                <a:latin typeface="Graphik"/>
              </a:rPr>
              <a:t>New York State</a:t>
            </a:r>
            <a:r>
              <a:rPr lang="en-CA" sz="2400" dirty="0">
                <a:solidFill>
                  <a:srgbClr val="000000"/>
                </a:solidFill>
                <a:latin typeface="Graphik"/>
              </a:rPr>
              <a:t> (NYS) in the U.S. is projected to grow through the analysis of historical data for EV registrations.</a:t>
            </a:r>
            <a:endParaRPr lang="en-US" sz="2400" dirty="0"/>
          </a:p>
        </p:txBody>
      </p:sp>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49794" y="79350"/>
            <a:ext cx="860412" cy="860412"/>
          </a:xfrm>
          <a:prstGeom prst="rect">
            <a:avLst/>
          </a:prstGeom>
        </p:spPr>
      </p:pic>
      <p:sp>
        <p:nvSpPr>
          <p:cNvPr id="4" name="Slide Number Placeholder 3">
            <a:extLst>
              <a:ext uri="{FF2B5EF4-FFF2-40B4-BE49-F238E27FC236}">
                <a16:creationId xmlns:a16="http://schemas.microsoft.com/office/drawing/2014/main" id="{D5CBB5E4-5578-B9EB-26D9-D25A90AEA76F}"/>
              </a:ext>
            </a:extLst>
          </p:cNvPr>
          <p:cNvSpPr>
            <a:spLocks noGrp="1"/>
          </p:cNvSpPr>
          <p:nvPr>
            <p:ph type="sldNum" sz="quarter" idx="12"/>
          </p:nvPr>
        </p:nvSpPr>
        <p:spPr>
          <a:xfrm>
            <a:off x="11597630" y="6298379"/>
            <a:ext cx="412576" cy="401994"/>
          </a:xfrm>
          <a:prstGeom prst="ellipse">
            <a:avLst/>
          </a:prstGeom>
          <a:solidFill>
            <a:schemeClr val="accent1">
              <a:lumMod val="75000"/>
              <a:alpha val="80000"/>
            </a:schemeClr>
          </a:solidFill>
        </p:spPr>
        <p:txBody>
          <a:bodyPr anchor="ctr">
            <a:normAutofit/>
          </a:bodyPr>
          <a:lstStyle/>
          <a:p>
            <a:pPr algn="ctr">
              <a:spcAft>
                <a:spcPts val="600"/>
              </a:spcAft>
            </a:pPr>
            <a:fld id="{D79E6812-DF0E-4B88-AFAA-EAC7168F54C0}" type="slidenum">
              <a:rPr lang="en-US" sz="800">
                <a:solidFill>
                  <a:schemeClr val="bg1"/>
                </a:solidFill>
              </a:rPr>
              <a:pPr algn="ctr">
                <a:spcAft>
                  <a:spcPts val="600"/>
                </a:spcAft>
              </a:pPr>
              <a:t>4</a:t>
            </a:fld>
            <a:endParaRPr lang="en-US" sz="800" dirty="0">
              <a:solidFill>
                <a:schemeClr val="bg1"/>
              </a:solidFill>
            </a:endParaRPr>
          </a:p>
        </p:txBody>
      </p:sp>
    </p:spTree>
    <p:extLst>
      <p:ext uri="{BB962C8B-B14F-4D97-AF65-F5344CB8AC3E}">
        <p14:creationId xmlns:p14="http://schemas.microsoft.com/office/powerpoint/2010/main" val="3721032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B3FCCB-5CE9-0ACF-7887-1CDC4B45DD8A}"/>
              </a:ext>
            </a:extLst>
          </p:cNvPr>
          <p:cNvSpPr>
            <a:spLocks noGrp="1"/>
          </p:cNvSpPr>
          <p:nvPr>
            <p:ph type="title"/>
          </p:nvPr>
        </p:nvSpPr>
        <p:spPr>
          <a:xfrm>
            <a:off x="965200" y="235054"/>
            <a:ext cx="5130795" cy="1461778"/>
          </a:xfrm>
        </p:spPr>
        <p:txBody>
          <a:bodyPr>
            <a:normAutofit/>
          </a:bodyPr>
          <a:lstStyle/>
          <a:p>
            <a:r>
              <a:rPr lang="en-CA" sz="4000" b="1" dirty="0"/>
              <a:t>Objective</a:t>
            </a:r>
          </a:p>
        </p:txBody>
      </p:sp>
      <p:sp>
        <p:nvSpPr>
          <p:cNvPr id="3" name="Content Placeholder 2">
            <a:extLst>
              <a:ext uri="{FF2B5EF4-FFF2-40B4-BE49-F238E27FC236}">
                <a16:creationId xmlns:a16="http://schemas.microsoft.com/office/drawing/2014/main" id="{158EA748-789A-D630-DA28-0838BAF99701}"/>
              </a:ext>
            </a:extLst>
          </p:cNvPr>
          <p:cNvSpPr>
            <a:spLocks noGrp="1"/>
          </p:cNvSpPr>
          <p:nvPr>
            <p:ph idx="1"/>
          </p:nvPr>
        </p:nvSpPr>
        <p:spPr>
          <a:xfrm>
            <a:off x="965200" y="1349229"/>
            <a:ext cx="10261600" cy="1673329"/>
          </a:xfrm>
        </p:spPr>
        <p:txBody>
          <a:bodyPr>
            <a:normAutofit/>
          </a:bodyPr>
          <a:lstStyle/>
          <a:p>
            <a:pPr marL="0" indent="0">
              <a:lnSpc>
                <a:spcPct val="110000"/>
              </a:lnSpc>
              <a:spcBef>
                <a:spcPts val="0"/>
              </a:spcBef>
              <a:spcAft>
                <a:spcPts val="600"/>
              </a:spcAft>
              <a:buNone/>
            </a:pPr>
            <a:r>
              <a:rPr lang="en-US" sz="2400" dirty="0"/>
              <a:t>After </a:t>
            </a:r>
            <a:r>
              <a:rPr lang="en-US" dirty="0"/>
              <a:t>exploring the </a:t>
            </a:r>
            <a:r>
              <a:rPr lang="en-US" b="1" dirty="0"/>
              <a:t>EV registrations </a:t>
            </a:r>
            <a:r>
              <a:rPr lang="en-US" dirty="0"/>
              <a:t>and the </a:t>
            </a:r>
            <a:r>
              <a:rPr lang="en-US" b="1" dirty="0"/>
              <a:t>number of charging stations</a:t>
            </a:r>
            <a:r>
              <a:rPr lang="en-US" dirty="0"/>
              <a:t> in NYS from 2012 to 2021, machine learning models were built to predict:</a:t>
            </a:r>
          </a:p>
        </p:txBody>
      </p:sp>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49794" y="79350"/>
            <a:ext cx="860412" cy="860412"/>
          </a:xfrm>
          <a:prstGeom prst="rect">
            <a:avLst/>
          </a:prstGeom>
        </p:spPr>
      </p:pic>
      <p:graphicFrame>
        <p:nvGraphicFramePr>
          <p:cNvPr id="39" name="Content Placeholder 2">
            <a:extLst>
              <a:ext uri="{FF2B5EF4-FFF2-40B4-BE49-F238E27FC236}">
                <a16:creationId xmlns:a16="http://schemas.microsoft.com/office/drawing/2014/main" id="{1F917CA7-729F-8033-00D5-FA4454CFF540}"/>
              </a:ext>
            </a:extLst>
          </p:cNvPr>
          <p:cNvGraphicFramePr/>
          <p:nvPr>
            <p:extLst>
              <p:ext uri="{D42A27DB-BD31-4B8C-83A1-F6EECF244321}">
                <p14:modId xmlns:p14="http://schemas.microsoft.com/office/powerpoint/2010/main" val="923924869"/>
              </p:ext>
            </p:extLst>
          </p:nvPr>
        </p:nvGraphicFramePr>
        <p:xfrm>
          <a:off x="1292903" y="3022558"/>
          <a:ext cx="8434933" cy="30849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Slide Number Placeholder 3">
            <a:extLst>
              <a:ext uri="{FF2B5EF4-FFF2-40B4-BE49-F238E27FC236}">
                <a16:creationId xmlns:a16="http://schemas.microsoft.com/office/drawing/2014/main" id="{5162E50D-EF54-CFDA-6052-D2A5DFC99690}"/>
              </a:ext>
            </a:extLst>
          </p:cNvPr>
          <p:cNvSpPr>
            <a:spLocks noGrp="1"/>
          </p:cNvSpPr>
          <p:nvPr>
            <p:ph type="sldNum" sz="quarter" idx="12"/>
          </p:nvPr>
        </p:nvSpPr>
        <p:spPr>
          <a:xfrm>
            <a:off x="11597630" y="6298379"/>
            <a:ext cx="412576" cy="401994"/>
          </a:xfrm>
          <a:prstGeom prst="ellipse">
            <a:avLst/>
          </a:prstGeom>
          <a:solidFill>
            <a:schemeClr val="accent1">
              <a:lumMod val="75000"/>
              <a:alpha val="80000"/>
            </a:schemeClr>
          </a:solidFill>
        </p:spPr>
        <p:txBody>
          <a:bodyPr anchor="ctr">
            <a:normAutofit/>
          </a:bodyPr>
          <a:lstStyle/>
          <a:p>
            <a:pPr algn="ctr">
              <a:spcAft>
                <a:spcPts val="600"/>
              </a:spcAft>
            </a:pPr>
            <a:fld id="{D79E6812-DF0E-4B88-AFAA-EAC7168F54C0}" type="slidenum">
              <a:rPr lang="en-US" sz="800">
                <a:solidFill>
                  <a:schemeClr val="bg1"/>
                </a:solidFill>
              </a:rPr>
              <a:pPr algn="ctr">
                <a:spcAft>
                  <a:spcPts val="600"/>
                </a:spcAft>
              </a:pPr>
              <a:t>5</a:t>
            </a:fld>
            <a:endParaRPr lang="en-US" sz="800" dirty="0">
              <a:solidFill>
                <a:schemeClr val="bg1"/>
              </a:solidFill>
            </a:endParaRPr>
          </a:p>
        </p:txBody>
      </p:sp>
    </p:spTree>
    <p:extLst>
      <p:ext uri="{BB962C8B-B14F-4D97-AF65-F5344CB8AC3E}">
        <p14:creationId xmlns:p14="http://schemas.microsoft.com/office/powerpoint/2010/main" val="2903968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B3FCCB-5CE9-0ACF-7887-1CDC4B45DD8A}"/>
              </a:ext>
            </a:extLst>
          </p:cNvPr>
          <p:cNvSpPr>
            <a:spLocks noGrp="1"/>
          </p:cNvSpPr>
          <p:nvPr>
            <p:ph type="title"/>
          </p:nvPr>
        </p:nvSpPr>
        <p:spPr>
          <a:xfrm>
            <a:off x="965200" y="222697"/>
            <a:ext cx="5130795" cy="1461778"/>
          </a:xfrm>
        </p:spPr>
        <p:txBody>
          <a:bodyPr>
            <a:normAutofit/>
          </a:bodyPr>
          <a:lstStyle/>
          <a:p>
            <a:r>
              <a:rPr lang="en-US" sz="4000" b="1" dirty="0"/>
              <a:t>Sources of Data</a:t>
            </a:r>
            <a:endParaRPr lang="en-CA" sz="4000" b="1" dirty="0"/>
          </a:p>
        </p:txBody>
      </p:sp>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49794" y="79350"/>
            <a:ext cx="860412" cy="860412"/>
          </a:xfrm>
          <a:prstGeom prst="rect">
            <a:avLst/>
          </a:prstGeom>
        </p:spPr>
      </p:pic>
      <p:sp>
        <p:nvSpPr>
          <p:cNvPr id="8" name="Content Placeholder 2">
            <a:extLst>
              <a:ext uri="{FF2B5EF4-FFF2-40B4-BE49-F238E27FC236}">
                <a16:creationId xmlns:a16="http://schemas.microsoft.com/office/drawing/2014/main" id="{5C05489C-6C8D-916C-DD09-864DCC281092}"/>
              </a:ext>
            </a:extLst>
          </p:cNvPr>
          <p:cNvSpPr txBox="1">
            <a:spLocks/>
          </p:cNvSpPr>
          <p:nvPr/>
        </p:nvSpPr>
        <p:spPr>
          <a:xfrm>
            <a:off x="965200" y="1226838"/>
            <a:ext cx="10184594" cy="36798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nSpc>
                <a:spcPct val="100000"/>
              </a:lnSpc>
              <a:spcBef>
                <a:spcPts val="0"/>
              </a:spcBef>
              <a:spcAft>
                <a:spcPts val="600"/>
              </a:spcAft>
              <a:buFontTx/>
              <a:buChar char="-"/>
            </a:pPr>
            <a:r>
              <a:rPr lang="en-CA" sz="2400" dirty="0"/>
              <a:t>The database  for this project is connecting to the AWS's relational database service (RDS) using SQLAlchemy and Python.</a:t>
            </a:r>
          </a:p>
          <a:p>
            <a:pPr marL="0">
              <a:lnSpc>
                <a:spcPct val="100000"/>
              </a:lnSpc>
              <a:spcBef>
                <a:spcPts val="0"/>
              </a:spcBef>
              <a:spcAft>
                <a:spcPts val="600"/>
              </a:spcAft>
              <a:buFontTx/>
              <a:buChar char="-"/>
            </a:pPr>
            <a:r>
              <a:rPr lang="en-CA" sz="2400" dirty="0"/>
              <a:t>The structure of the database and the relations between database objects are designed using the </a:t>
            </a:r>
            <a:r>
              <a:rPr lang="en-CA" sz="2400" b="1" dirty="0"/>
              <a:t>QuickDBD</a:t>
            </a:r>
            <a:r>
              <a:rPr lang="en-CA" sz="2400" dirty="0"/>
              <a:t> tool. </a:t>
            </a:r>
          </a:p>
          <a:p>
            <a:pPr>
              <a:lnSpc>
                <a:spcPct val="120000"/>
              </a:lnSpc>
              <a:spcBef>
                <a:spcPts val="0"/>
              </a:spcBef>
              <a:spcAft>
                <a:spcPts val="600"/>
              </a:spcAft>
              <a:buFontTx/>
              <a:buChar char="-"/>
            </a:pPr>
            <a:endParaRPr lang="en-CA" dirty="0"/>
          </a:p>
          <a:p>
            <a:pPr>
              <a:lnSpc>
                <a:spcPct val="120000"/>
              </a:lnSpc>
              <a:spcBef>
                <a:spcPts val="0"/>
              </a:spcBef>
              <a:spcAft>
                <a:spcPts val="600"/>
              </a:spcAft>
              <a:buFontTx/>
              <a:buChar char="-"/>
            </a:pPr>
            <a:endParaRPr lang="en-CA" dirty="0"/>
          </a:p>
          <a:p>
            <a:pPr>
              <a:lnSpc>
                <a:spcPct val="110000"/>
              </a:lnSpc>
              <a:spcBef>
                <a:spcPts val="0"/>
              </a:spcBef>
              <a:spcAft>
                <a:spcPts val="600"/>
              </a:spcAft>
              <a:buFontTx/>
              <a:buChar char="-"/>
            </a:pPr>
            <a:endParaRPr lang="en-CA" dirty="0"/>
          </a:p>
          <a:p>
            <a:pPr marL="0" indent="0">
              <a:lnSpc>
                <a:spcPct val="110000"/>
              </a:lnSpc>
              <a:spcBef>
                <a:spcPts val="0"/>
              </a:spcBef>
              <a:spcAft>
                <a:spcPts val="600"/>
              </a:spcAft>
              <a:buFont typeface="Arial" panose="020B0604020202020204" pitchFamily="34" charset="0"/>
              <a:buNone/>
            </a:pPr>
            <a:endParaRPr lang="en-CA" dirty="0">
              <a:solidFill>
                <a:srgbClr val="24292F"/>
              </a:solidFill>
              <a:latin typeface="-apple-system"/>
            </a:endParaRPr>
          </a:p>
          <a:p>
            <a:pPr marL="0" indent="0">
              <a:lnSpc>
                <a:spcPct val="110000"/>
              </a:lnSpc>
              <a:spcBef>
                <a:spcPts val="0"/>
              </a:spcBef>
              <a:spcAft>
                <a:spcPts val="600"/>
              </a:spcAft>
              <a:buFont typeface="Arial" panose="020B0604020202020204" pitchFamily="34" charset="0"/>
              <a:buNone/>
            </a:pPr>
            <a:endParaRPr lang="en-US" dirty="0"/>
          </a:p>
        </p:txBody>
      </p:sp>
      <p:sp>
        <p:nvSpPr>
          <p:cNvPr id="19" name="Slide Number Placeholder 3">
            <a:extLst>
              <a:ext uri="{FF2B5EF4-FFF2-40B4-BE49-F238E27FC236}">
                <a16:creationId xmlns:a16="http://schemas.microsoft.com/office/drawing/2014/main" id="{639C04D0-BD3D-6F16-081B-857CBD9AFE90}"/>
              </a:ext>
            </a:extLst>
          </p:cNvPr>
          <p:cNvSpPr>
            <a:spLocks noGrp="1"/>
          </p:cNvSpPr>
          <p:nvPr>
            <p:ph type="sldNum" sz="quarter" idx="12"/>
          </p:nvPr>
        </p:nvSpPr>
        <p:spPr>
          <a:xfrm>
            <a:off x="11597630" y="6298379"/>
            <a:ext cx="412576" cy="401994"/>
          </a:xfrm>
          <a:prstGeom prst="ellipse">
            <a:avLst/>
          </a:prstGeom>
          <a:solidFill>
            <a:schemeClr val="accent1">
              <a:lumMod val="75000"/>
              <a:alpha val="80000"/>
            </a:schemeClr>
          </a:solidFill>
        </p:spPr>
        <p:txBody>
          <a:bodyPr anchor="ctr">
            <a:normAutofit/>
          </a:bodyPr>
          <a:lstStyle/>
          <a:p>
            <a:pPr algn="ctr">
              <a:spcAft>
                <a:spcPts val="600"/>
              </a:spcAft>
            </a:pPr>
            <a:fld id="{D79E6812-DF0E-4B88-AFAA-EAC7168F54C0}" type="slidenum">
              <a:rPr lang="en-US" sz="800">
                <a:solidFill>
                  <a:schemeClr val="bg1"/>
                </a:solidFill>
              </a:rPr>
              <a:pPr algn="ctr">
                <a:spcAft>
                  <a:spcPts val="600"/>
                </a:spcAft>
              </a:pPr>
              <a:t>6</a:t>
            </a:fld>
            <a:endParaRPr lang="en-US" sz="800" dirty="0">
              <a:solidFill>
                <a:schemeClr val="bg1"/>
              </a:solidFill>
            </a:endParaRPr>
          </a:p>
        </p:txBody>
      </p:sp>
      <p:pic>
        <p:nvPicPr>
          <p:cNvPr id="7" name="Picture 6" descr="Graphical user interface, text, application, chat or text message&#10;&#10;Description automatically generated">
            <a:extLst>
              <a:ext uri="{FF2B5EF4-FFF2-40B4-BE49-F238E27FC236}">
                <a16:creationId xmlns:a16="http://schemas.microsoft.com/office/drawing/2014/main" id="{200B3100-F2F2-12EE-E14E-B8A408101AB7}"/>
              </a:ext>
            </a:extLst>
          </p:cNvPr>
          <p:cNvPicPr>
            <a:picLocks noChangeAspect="1"/>
          </p:cNvPicPr>
          <p:nvPr/>
        </p:nvPicPr>
        <p:blipFill rotWithShape="1">
          <a:blip r:embed="rId4">
            <a:extLst>
              <a:ext uri="{28A0092B-C50C-407E-A947-70E740481C1C}">
                <a14:useLocalDpi xmlns:a14="http://schemas.microsoft.com/office/drawing/2010/main" val="0"/>
              </a:ext>
            </a:extLst>
          </a:blip>
          <a:srcRect t="2552" b="6088"/>
          <a:stretch/>
        </p:blipFill>
        <p:spPr>
          <a:xfrm>
            <a:off x="2195408" y="2928269"/>
            <a:ext cx="7801173" cy="3772104"/>
          </a:xfrm>
          <a:prstGeom prst="rect">
            <a:avLst/>
          </a:prstGeom>
        </p:spPr>
      </p:pic>
    </p:spTree>
    <p:extLst>
      <p:ext uri="{BB962C8B-B14F-4D97-AF65-F5344CB8AC3E}">
        <p14:creationId xmlns:p14="http://schemas.microsoft.com/office/powerpoint/2010/main" val="185002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B3FCCB-5CE9-0ACF-7887-1CDC4B45DD8A}"/>
              </a:ext>
            </a:extLst>
          </p:cNvPr>
          <p:cNvSpPr>
            <a:spLocks noGrp="1"/>
          </p:cNvSpPr>
          <p:nvPr>
            <p:ph type="title"/>
          </p:nvPr>
        </p:nvSpPr>
        <p:spPr>
          <a:xfrm>
            <a:off x="965200" y="235054"/>
            <a:ext cx="6883400" cy="1461778"/>
          </a:xfrm>
        </p:spPr>
        <p:txBody>
          <a:bodyPr>
            <a:normAutofit/>
          </a:bodyPr>
          <a:lstStyle/>
          <a:p>
            <a:r>
              <a:rPr lang="en-CA" sz="4000" b="1" dirty="0"/>
              <a:t>Language and Tools</a:t>
            </a:r>
          </a:p>
        </p:txBody>
      </p:sp>
      <p:sp>
        <p:nvSpPr>
          <p:cNvPr id="3" name="Content Placeholder 2">
            <a:extLst>
              <a:ext uri="{FF2B5EF4-FFF2-40B4-BE49-F238E27FC236}">
                <a16:creationId xmlns:a16="http://schemas.microsoft.com/office/drawing/2014/main" id="{158EA748-789A-D630-DA28-0838BAF99701}"/>
              </a:ext>
            </a:extLst>
          </p:cNvPr>
          <p:cNvSpPr>
            <a:spLocks noGrp="1"/>
          </p:cNvSpPr>
          <p:nvPr>
            <p:ph idx="1"/>
          </p:nvPr>
        </p:nvSpPr>
        <p:spPr>
          <a:xfrm>
            <a:off x="1021000" y="1388348"/>
            <a:ext cx="10261600" cy="4998418"/>
          </a:xfrm>
        </p:spPr>
        <p:txBody>
          <a:bodyPr>
            <a:noAutofit/>
          </a:bodyPr>
          <a:lstStyle/>
          <a:p>
            <a:pPr marL="0">
              <a:lnSpc>
                <a:spcPct val="120000"/>
              </a:lnSpc>
              <a:spcBef>
                <a:spcPts val="0"/>
              </a:spcBef>
              <a:spcAft>
                <a:spcPts val="600"/>
              </a:spcAft>
              <a:buFontTx/>
              <a:buChar char="-"/>
            </a:pPr>
            <a:r>
              <a:rPr lang="en-CA" sz="2400" dirty="0"/>
              <a:t>In order to get some of our trusted information, we installed 2 additional </a:t>
            </a:r>
            <a:r>
              <a:rPr lang="en-US" sz="2400" dirty="0"/>
              <a:t>Python </a:t>
            </a:r>
            <a:r>
              <a:rPr lang="en-CA" sz="2400" dirty="0"/>
              <a:t>libraries:</a:t>
            </a:r>
          </a:p>
          <a:p>
            <a:pPr marL="571500" lvl="1" indent="-342900">
              <a:lnSpc>
                <a:spcPct val="120000"/>
              </a:lnSpc>
              <a:spcBef>
                <a:spcPts val="0"/>
              </a:spcBef>
              <a:spcAft>
                <a:spcPts val="600"/>
              </a:spcAft>
            </a:pPr>
            <a:r>
              <a:rPr lang="en-CA" sz="2000" dirty="0" err="1"/>
              <a:t>Meteostat</a:t>
            </a:r>
            <a:r>
              <a:rPr lang="en-CA" sz="2000" dirty="0"/>
              <a:t> </a:t>
            </a:r>
          </a:p>
          <a:p>
            <a:pPr marL="685800" lvl="2" indent="0">
              <a:lnSpc>
                <a:spcPct val="120000"/>
              </a:lnSpc>
              <a:spcBef>
                <a:spcPts val="0"/>
              </a:spcBef>
              <a:spcAft>
                <a:spcPts val="600"/>
              </a:spcAft>
              <a:buNone/>
            </a:pPr>
            <a:r>
              <a:rPr lang="en-US" sz="1600" dirty="0"/>
              <a:t>The </a:t>
            </a:r>
            <a:r>
              <a:rPr lang="en-US" sz="1600" dirty="0" err="1"/>
              <a:t>Meteostat</a:t>
            </a:r>
            <a:r>
              <a:rPr lang="en-US" sz="1600" dirty="0"/>
              <a:t> Python library provides simple access to open weather and climate data using Pandas. Historical observations and statistics are obtained from </a:t>
            </a:r>
            <a:r>
              <a:rPr lang="en-US" sz="1600" dirty="0" err="1"/>
              <a:t>Meteostat's</a:t>
            </a:r>
            <a:r>
              <a:rPr lang="en-US" sz="1600" dirty="0"/>
              <a:t> bulk data interface and consist of data provided by different public interfaces, most of which are governmental. Among the data sources are national weather services like the National Oceanic and Atmospheric Administration (NOAA) and Germany's national meteorological service (DWD).</a:t>
            </a:r>
            <a:endParaRPr lang="en-CA" sz="1600" dirty="0"/>
          </a:p>
          <a:p>
            <a:pPr marL="571500" lvl="1" indent="-342900">
              <a:lnSpc>
                <a:spcPct val="120000"/>
              </a:lnSpc>
              <a:spcBef>
                <a:spcPts val="0"/>
              </a:spcBef>
              <a:spcAft>
                <a:spcPts val="600"/>
              </a:spcAft>
            </a:pPr>
            <a:r>
              <a:rPr lang="en-CA" sz="2000" dirty="0" err="1"/>
              <a:t>Uszipcode</a:t>
            </a:r>
            <a:endParaRPr lang="en-CA" sz="2000" dirty="0"/>
          </a:p>
          <a:p>
            <a:pPr marL="685800" lvl="2" indent="0">
              <a:lnSpc>
                <a:spcPct val="120000"/>
              </a:lnSpc>
              <a:spcBef>
                <a:spcPts val="0"/>
              </a:spcBef>
              <a:spcAft>
                <a:spcPts val="600"/>
              </a:spcAft>
              <a:buNone/>
            </a:pPr>
            <a:r>
              <a:rPr lang="en-US" sz="1600" dirty="0" err="1"/>
              <a:t>Uszipcode</a:t>
            </a:r>
            <a:r>
              <a:rPr lang="en-US" sz="1600" dirty="0"/>
              <a:t> Python is a famous module released on </a:t>
            </a:r>
            <a:r>
              <a:rPr lang="en-US" sz="1600" dirty="0" err="1"/>
              <a:t>PyPi</a:t>
            </a:r>
            <a:r>
              <a:rPr lang="en-US" sz="1600" dirty="0"/>
              <a:t> used to get the </a:t>
            </a:r>
            <a:r>
              <a:rPr lang="en-US" sz="1600" dirty="0" err="1"/>
              <a:t>zipcode</a:t>
            </a:r>
            <a:r>
              <a:rPr lang="en-US" sz="1600" dirty="0"/>
              <a:t> of a specific location. You can find the zip codes by using City, State, Coordinates, or zip code prefix. The module has already implemented a database containing all the zip codes and their city, state, and map borders.</a:t>
            </a:r>
            <a:endParaRPr lang="en-CA" sz="1600" dirty="0"/>
          </a:p>
          <a:p>
            <a:pPr marL="0">
              <a:lnSpc>
                <a:spcPct val="120000"/>
              </a:lnSpc>
              <a:spcBef>
                <a:spcPts val="0"/>
              </a:spcBef>
              <a:spcAft>
                <a:spcPts val="600"/>
              </a:spcAft>
              <a:buFontTx/>
              <a:buChar char="-"/>
            </a:pPr>
            <a:r>
              <a:rPr lang="en-CA" sz="2400" dirty="0"/>
              <a:t>Tableau</a:t>
            </a:r>
          </a:p>
        </p:txBody>
      </p:sp>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49794" y="79350"/>
            <a:ext cx="860412" cy="860412"/>
          </a:xfrm>
          <a:prstGeom prst="rect">
            <a:avLst/>
          </a:prstGeom>
        </p:spPr>
      </p:pic>
      <p:sp>
        <p:nvSpPr>
          <p:cNvPr id="6" name="Slide Number Placeholder 3">
            <a:extLst>
              <a:ext uri="{FF2B5EF4-FFF2-40B4-BE49-F238E27FC236}">
                <a16:creationId xmlns:a16="http://schemas.microsoft.com/office/drawing/2014/main" id="{ED81B5CC-EC77-4EED-15AC-97D0D2969A40}"/>
              </a:ext>
            </a:extLst>
          </p:cNvPr>
          <p:cNvSpPr>
            <a:spLocks noGrp="1"/>
          </p:cNvSpPr>
          <p:nvPr>
            <p:ph type="sldNum" sz="quarter" idx="12"/>
          </p:nvPr>
        </p:nvSpPr>
        <p:spPr>
          <a:xfrm>
            <a:off x="11597630" y="6298379"/>
            <a:ext cx="412576" cy="401994"/>
          </a:xfrm>
          <a:prstGeom prst="ellipse">
            <a:avLst/>
          </a:prstGeom>
          <a:solidFill>
            <a:schemeClr val="accent1">
              <a:lumMod val="75000"/>
              <a:alpha val="80000"/>
            </a:schemeClr>
          </a:solidFill>
        </p:spPr>
        <p:txBody>
          <a:bodyPr anchor="ctr">
            <a:normAutofit/>
          </a:bodyPr>
          <a:lstStyle/>
          <a:p>
            <a:pPr algn="ctr">
              <a:spcAft>
                <a:spcPts val="600"/>
              </a:spcAft>
            </a:pPr>
            <a:fld id="{D79E6812-DF0E-4B88-AFAA-EAC7168F54C0}" type="slidenum">
              <a:rPr lang="en-US" sz="800">
                <a:solidFill>
                  <a:schemeClr val="bg1"/>
                </a:solidFill>
              </a:rPr>
              <a:pPr algn="ctr">
                <a:spcAft>
                  <a:spcPts val="600"/>
                </a:spcAft>
              </a:pPr>
              <a:t>7</a:t>
            </a:fld>
            <a:endParaRPr lang="en-US" sz="800" dirty="0">
              <a:solidFill>
                <a:schemeClr val="bg1"/>
              </a:solidFill>
            </a:endParaRPr>
          </a:p>
        </p:txBody>
      </p:sp>
    </p:spTree>
    <p:extLst>
      <p:ext uri="{BB962C8B-B14F-4D97-AF65-F5344CB8AC3E}">
        <p14:creationId xmlns:p14="http://schemas.microsoft.com/office/powerpoint/2010/main" val="2500753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8BB315C-84F6-1A0E-D851-2B6C8359D14A}"/>
              </a:ext>
            </a:extLst>
          </p:cNvPr>
          <p:cNvSpPr>
            <a:spLocks noGrp="1"/>
          </p:cNvSpPr>
          <p:nvPr>
            <p:ph type="ctrTitle"/>
          </p:nvPr>
        </p:nvSpPr>
        <p:spPr>
          <a:xfrm>
            <a:off x="1117311" y="2291806"/>
            <a:ext cx="5967076" cy="2274388"/>
          </a:xfrm>
        </p:spPr>
        <p:txBody>
          <a:bodyPr anchor="t">
            <a:normAutofit/>
          </a:bodyPr>
          <a:lstStyle/>
          <a:p>
            <a:pPr algn="l"/>
            <a:r>
              <a:rPr lang="en-CA" sz="6600" b="1" dirty="0"/>
              <a:t>DATA EXPLORATION</a:t>
            </a:r>
          </a:p>
        </p:txBody>
      </p:sp>
      <p:grpSp>
        <p:nvGrpSpPr>
          <p:cNvPr id="12"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13"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4" name="Graphic 3" descr="Research with solid fill">
            <a:extLst>
              <a:ext uri="{FF2B5EF4-FFF2-40B4-BE49-F238E27FC236}">
                <a16:creationId xmlns:a16="http://schemas.microsoft.com/office/drawing/2014/main" id="{A5369759-BC39-2837-D772-ABA8F9E2A8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314950" y="4714158"/>
            <a:ext cx="1097280" cy="1097280"/>
          </a:xfrm>
          <a:prstGeom prst="rect">
            <a:avLst/>
          </a:prstGeom>
        </p:spPr>
      </p:pic>
    </p:spTree>
    <p:extLst>
      <p:ext uri="{BB962C8B-B14F-4D97-AF65-F5344CB8AC3E}">
        <p14:creationId xmlns:p14="http://schemas.microsoft.com/office/powerpoint/2010/main" val="1641371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B3FCCB-5CE9-0ACF-7887-1CDC4B45DD8A}"/>
              </a:ext>
            </a:extLst>
          </p:cNvPr>
          <p:cNvSpPr>
            <a:spLocks noGrp="1"/>
          </p:cNvSpPr>
          <p:nvPr>
            <p:ph type="title"/>
          </p:nvPr>
        </p:nvSpPr>
        <p:spPr>
          <a:xfrm>
            <a:off x="965199" y="478633"/>
            <a:ext cx="9687771" cy="1461778"/>
          </a:xfrm>
        </p:spPr>
        <p:txBody>
          <a:bodyPr>
            <a:normAutofit fontScale="90000"/>
          </a:bodyPr>
          <a:lstStyle/>
          <a:p>
            <a:r>
              <a:rPr lang="en-US" b="1" dirty="0"/>
              <a:t>Number of EVs on the Road in NYS </a:t>
            </a:r>
            <a:r>
              <a:rPr lang="en-US" sz="3600" b="1" dirty="0"/>
              <a:t>(2015-2021)</a:t>
            </a:r>
            <a:br>
              <a:rPr lang="en-US" sz="4000" b="1" dirty="0"/>
            </a:br>
            <a:endParaRPr lang="en-CA" sz="4000" b="1" dirty="0"/>
          </a:p>
        </p:txBody>
      </p:sp>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49794" y="79350"/>
            <a:ext cx="860412" cy="860412"/>
          </a:xfrm>
          <a:prstGeom prst="rect">
            <a:avLst/>
          </a:prstGeom>
        </p:spPr>
      </p:pic>
      <p:pic>
        <p:nvPicPr>
          <p:cNvPr id="22530" name="Picture 2" descr="EV_on_the_road_2015_2021">
            <a:extLst>
              <a:ext uri="{FF2B5EF4-FFF2-40B4-BE49-F238E27FC236}">
                <a16:creationId xmlns:a16="http://schemas.microsoft.com/office/drawing/2014/main" id="{475B41EB-61C9-9ACA-EA05-39E74FD7A28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654" b="2071"/>
          <a:stretch/>
        </p:blipFill>
        <p:spPr bwMode="auto">
          <a:xfrm>
            <a:off x="1935140" y="1726773"/>
            <a:ext cx="8321720" cy="499578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14F1210-BD71-F413-1DCB-E454BE8C08CD}"/>
              </a:ext>
            </a:extLst>
          </p:cNvPr>
          <p:cNvSpPr txBox="1"/>
          <p:nvPr/>
        </p:nvSpPr>
        <p:spPr>
          <a:xfrm>
            <a:off x="1042206" y="1250265"/>
            <a:ext cx="10184595" cy="461665"/>
          </a:xfrm>
          <a:prstGeom prst="rect">
            <a:avLst/>
          </a:prstGeom>
          <a:noFill/>
        </p:spPr>
        <p:txBody>
          <a:bodyPr wrap="square">
            <a:spAutoFit/>
          </a:bodyPr>
          <a:lstStyle/>
          <a:p>
            <a:pPr indent="-228600">
              <a:spcAft>
                <a:spcPts val="600"/>
              </a:spcAft>
              <a:buFontTx/>
              <a:buChar char="-"/>
            </a:pPr>
            <a:r>
              <a:rPr lang="en-CA" sz="2400" dirty="0"/>
              <a:t>The EV registrations in NYS have been increasing exponentially since 2019.</a:t>
            </a:r>
          </a:p>
        </p:txBody>
      </p:sp>
      <p:sp>
        <p:nvSpPr>
          <p:cNvPr id="13" name="Slide Number Placeholder 3">
            <a:extLst>
              <a:ext uri="{FF2B5EF4-FFF2-40B4-BE49-F238E27FC236}">
                <a16:creationId xmlns:a16="http://schemas.microsoft.com/office/drawing/2014/main" id="{FEBDAF0A-C6A3-FC94-58CD-DC68D6057048}"/>
              </a:ext>
            </a:extLst>
          </p:cNvPr>
          <p:cNvSpPr>
            <a:spLocks noGrp="1"/>
          </p:cNvSpPr>
          <p:nvPr>
            <p:ph type="sldNum" sz="quarter" idx="12"/>
          </p:nvPr>
        </p:nvSpPr>
        <p:spPr>
          <a:xfrm>
            <a:off x="11597630" y="6298379"/>
            <a:ext cx="412576" cy="401994"/>
          </a:xfrm>
          <a:prstGeom prst="ellipse">
            <a:avLst/>
          </a:prstGeom>
          <a:solidFill>
            <a:schemeClr val="accent1">
              <a:lumMod val="75000"/>
              <a:alpha val="80000"/>
            </a:schemeClr>
          </a:solidFill>
        </p:spPr>
        <p:txBody>
          <a:bodyPr anchor="ctr">
            <a:normAutofit/>
          </a:bodyPr>
          <a:lstStyle/>
          <a:p>
            <a:pPr algn="ctr">
              <a:spcAft>
                <a:spcPts val="600"/>
              </a:spcAft>
            </a:pPr>
            <a:fld id="{D79E6812-DF0E-4B88-AFAA-EAC7168F54C0}" type="slidenum">
              <a:rPr lang="en-US" sz="800">
                <a:solidFill>
                  <a:schemeClr val="bg1"/>
                </a:solidFill>
              </a:rPr>
              <a:pPr algn="ctr">
                <a:spcAft>
                  <a:spcPts val="600"/>
                </a:spcAft>
              </a:pPr>
              <a:t>9</a:t>
            </a:fld>
            <a:endParaRPr lang="en-US" sz="800" dirty="0">
              <a:solidFill>
                <a:schemeClr val="bg1"/>
              </a:solidFill>
            </a:endParaRPr>
          </a:p>
        </p:txBody>
      </p:sp>
    </p:spTree>
    <p:extLst>
      <p:ext uri="{BB962C8B-B14F-4D97-AF65-F5344CB8AC3E}">
        <p14:creationId xmlns:p14="http://schemas.microsoft.com/office/powerpoint/2010/main" val="27402437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1660</TotalTime>
  <Words>1895</Words>
  <Application>Microsoft Macintosh PowerPoint</Application>
  <PresentationFormat>Widescreen</PresentationFormat>
  <Paragraphs>201</Paragraphs>
  <Slides>37</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-apple-system</vt:lpstr>
      <vt:lpstr>Graphik</vt:lpstr>
      <vt:lpstr>var(--jp-content-font-family)</vt:lpstr>
      <vt:lpstr>Arial</vt:lpstr>
      <vt:lpstr>Calibri</vt:lpstr>
      <vt:lpstr>Calibri Light</vt:lpstr>
      <vt:lpstr>Menlo</vt:lpstr>
      <vt:lpstr>Wingdings</vt:lpstr>
      <vt:lpstr>Office Theme</vt:lpstr>
      <vt:lpstr>Electric Vehicle Projected Sales</vt:lpstr>
      <vt:lpstr>OUTLINE</vt:lpstr>
      <vt:lpstr>PROJECT OVERVIEW</vt:lpstr>
      <vt:lpstr>Introduction</vt:lpstr>
      <vt:lpstr>Objective</vt:lpstr>
      <vt:lpstr>Sources of Data</vt:lpstr>
      <vt:lpstr>Language and Tools</vt:lpstr>
      <vt:lpstr>DATA EXPLORATION</vt:lpstr>
      <vt:lpstr>Number of EVs on the Road in NYS (2015-2021) </vt:lpstr>
      <vt:lpstr>PowerPoint Presentation</vt:lpstr>
      <vt:lpstr>Number of EVs on the Road by County (2015-2022)</vt:lpstr>
      <vt:lpstr>Popularity of EV Models by County</vt:lpstr>
      <vt:lpstr>DATA VISULIAZATION</vt:lpstr>
      <vt:lpstr>Folium Map</vt:lpstr>
      <vt:lpstr>Folium Map</vt:lpstr>
      <vt:lpstr>Folium Map</vt:lpstr>
      <vt:lpstr>Tableau</vt:lpstr>
      <vt:lpstr>MACHINE LEARNING  MODELS </vt:lpstr>
      <vt:lpstr>SARIMAX Model</vt:lpstr>
      <vt:lpstr>Seasonality Check</vt:lpstr>
      <vt:lpstr> Residual Diagnostics</vt:lpstr>
      <vt:lpstr> Future Prediction</vt:lpstr>
      <vt:lpstr>Future Predictions for Other Counties</vt:lpstr>
      <vt:lpstr>Demand for EV Charging Stations in 2023 </vt:lpstr>
      <vt:lpstr>PowerPoint Presentation</vt:lpstr>
      <vt:lpstr>MACHINE LEARNING  MODELS </vt:lpstr>
      <vt:lpstr>Linear Regression Model</vt:lpstr>
      <vt:lpstr>NYS Temperature and Income Data Generation</vt:lpstr>
      <vt:lpstr>Predict Using the Future Matrix</vt:lpstr>
      <vt:lpstr>Electrical Infrastructure Sustainability for EVs</vt:lpstr>
      <vt:lpstr>Combine EV Adoption with Electrical Infrastructure</vt:lpstr>
      <vt:lpstr>Number of EVs NYS Can Support by 2050</vt:lpstr>
      <vt:lpstr>Number of EVs Each ZIP Code Can Support by 2050</vt:lpstr>
      <vt:lpstr>RESULTS AND RECOMMENDATOINS</vt:lpstr>
      <vt:lpstr>Results and Conclusions </vt:lpstr>
      <vt:lpstr>Recommendations for Future Analysis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Electric Vehicle Projected Sales</dc:title>
  <dc:creator>Veronica Cheng</dc:creator>
  <cp:lastModifiedBy>Veronica Cheng</cp:lastModifiedBy>
  <cp:revision>52</cp:revision>
  <dcterms:created xsi:type="dcterms:W3CDTF">2022-11-29T20:44:30Z</dcterms:created>
  <dcterms:modified xsi:type="dcterms:W3CDTF">2022-12-05T06:57:58Z</dcterms:modified>
</cp:coreProperties>
</file>